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4" r:id="rId7"/>
    <p:sldId id="262" r:id="rId8"/>
    <p:sldId id="263" r:id="rId9"/>
    <p:sldId id="265"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65C95F6-D284-4DBD-8A85-11989BDBB9A2}" type="datetimeFigureOut">
              <a:rPr lang="en-US" smtClean="0"/>
              <a:t>12/5/2013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3C20AA1-3171-4691-825B-D3CEF03AD91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C95F6-D284-4DBD-8A85-11989BDBB9A2}"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20AA1-3171-4691-825B-D3CEF03AD9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C95F6-D284-4DBD-8A85-11989BDBB9A2}"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3C20AA1-3171-4691-825B-D3CEF03AD9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C95F6-D284-4DBD-8A85-11989BDBB9A2}"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20AA1-3171-4691-825B-D3CEF03AD91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65C95F6-D284-4DBD-8A85-11989BDBB9A2}" type="datetimeFigureOut">
              <a:rPr lang="en-US" smtClean="0"/>
              <a:t>12/5/2013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3C20AA1-3171-4691-825B-D3CEF03AD91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5C95F6-D284-4DBD-8A85-11989BDBB9A2}"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20AA1-3171-4691-825B-D3CEF03AD91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5C95F6-D284-4DBD-8A85-11989BDBB9A2}"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20AA1-3171-4691-825B-D3CEF03AD91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5C95F6-D284-4DBD-8A85-11989BDBB9A2}"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20AA1-3171-4691-825B-D3CEF03AD91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65C95F6-D284-4DBD-8A85-11989BDBB9A2}"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20AA1-3171-4691-825B-D3CEF03AD9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C95F6-D284-4DBD-8A85-11989BDBB9A2}"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3C20AA1-3171-4691-825B-D3CEF03AD917}"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C95F6-D284-4DBD-8A85-11989BDBB9A2}"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20AA1-3171-4691-825B-D3CEF03AD917}"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65C95F6-D284-4DBD-8A85-11989BDBB9A2}" type="datetimeFigureOut">
              <a:rPr lang="en-US" smtClean="0"/>
              <a:t>12/5/2013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3C20AA1-3171-4691-825B-D3CEF03AD9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4q7L7C3r5J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7%20habits/Alice%20in%20Wonderland(1).wm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file:///C:\Users\sgodfrey\Documents\Student%20Success%20Lesson%20Plans\The_Great_Discovery.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Habits</a:t>
            </a:r>
          </a:p>
          <a:p>
            <a:r>
              <a:rPr lang="en-US" dirty="0" smtClean="0"/>
              <a:t>#1 &amp; #2</a:t>
            </a:r>
            <a:endParaRPr lang="en-US" dirty="0"/>
          </a:p>
        </p:txBody>
      </p:sp>
      <p:sp>
        <p:nvSpPr>
          <p:cNvPr id="2" name="Title 1"/>
          <p:cNvSpPr>
            <a:spLocks noGrp="1"/>
          </p:cNvSpPr>
          <p:nvPr>
            <p:ph type="title"/>
          </p:nvPr>
        </p:nvSpPr>
        <p:spPr/>
        <p:txBody>
          <a:bodyPr/>
          <a:lstStyle/>
          <a:p>
            <a:r>
              <a:rPr lang="en-US" dirty="0" smtClean="0"/>
              <a:t>7 Habits of highly effective teens</a:t>
            </a:r>
            <a:endParaRPr lang="en-US" dirty="0"/>
          </a:p>
        </p:txBody>
      </p:sp>
    </p:spTree>
    <p:extLst>
      <p:ext uri="{BB962C8B-B14F-4D97-AF65-F5344CB8AC3E}">
        <p14:creationId xmlns:p14="http://schemas.microsoft.com/office/powerpoint/2010/main" val="2475183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 into groups of 4-5</a:t>
            </a:r>
          </a:p>
          <a:p>
            <a:r>
              <a:rPr lang="en-US" dirty="0" smtClean="0"/>
              <a:t>Each group needs to come up with a 1 minute skit showing an example of someone being proactive in </a:t>
            </a:r>
            <a:r>
              <a:rPr lang="en-US" dirty="0" smtClean="0"/>
              <a:t>life or someone beginning with the end in mind. .  </a:t>
            </a:r>
            <a:endParaRPr lang="en-US" dirty="0"/>
          </a:p>
        </p:txBody>
      </p:sp>
      <p:sp>
        <p:nvSpPr>
          <p:cNvPr id="3" name="Title 2"/>
          <p:cNvSpPr>
            <a:spLocks noGrp="1"/>
          </p:cNvSpPr>
          <p:nvPr>
            <p:ph type="title"/>
          </p:nvPr>
        </p:nvSpPr>
        <p:spPr/>
        <p:txBody>
          <a:bodyPr/>
          <a:lstStyle/>
          <a:p>
            <a:r>
              <a:rPr lang="en-US" dirty="0" smtClean="0"/>
              <a:t>Activity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200400"/>
            <a:ext cx="3124199" cy="3384549"/>
          </a:xfrm>
          <a:prstGeom prst="rect">
            <a:avLst/>
          </a:prstGeom>
        </p:spPr>
      </p:pic>
    </p:spTree>
    <p:extLst>
      <p:ext uri="{BB962C8B-B14F-4D97-AF65-F5344CB8AC3E}">
        <p14:creationId xmlns:p14="http://schemas.microsoft.com/office/powerpoint/2010/main" val="9925246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30"/>
          </a:xfrm>
        </p:spPr>
        <p:txBody>
          <a:bodyPr>
            <a:normAutofit/>
          </a:bodyPr>
          <a:lstStyle/>
          <a:p>
            <a:r>
              <a:rPr lang="en-US" sz="2800" dirty="0" smtClean="0"/>
              <a:t>What does PROACTIVE mean? </a:t>
            </a:r>
          </a:p>
          <a:p>
            <a:pPr lvl="1"/>
            <a:r>
              <a:rPr lang="en-US" dirty="0" smtClean="0"/>
              <a:t>Discuss with the person next to you and come up with a definition of proactive together.  </a:t>
            </a:r>
          </a:p>
          <a:p>
            <a:pPr lvl="1"/>
            <a:r>
              <a:rPr lang="en-US" dirty="0"/>
              <a:t>Official definition is; (of a policy or person or action) controlling a situation by causing something to happen rather than waiting to respond to it after it </a:t>
            </a:r>
            <a:r>
              <a:rPr lang="en-US" dirty="0" smtClean="0"/>
              <a:t>happens. </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marL="365760" lvl="1" indent="0">
              <a:buNone/>
            </a:pPr>
            <a:endParaRPr lang="en-US" dirty="0" smtClean="0"/>
          </a:p>
        </p:txBody>
      </p:sp>
      <p:sp>
        <p:nvSpPr>
          <p:cNvPr id="3" name="Title 2"/>
          <p:cNvSpPr>
            <a:spLocks noGrp="1"/>
          </p:cNvSpPr>
          <p:nvPr>
            <p:ph type="title"/>
          </p:nvPr>
        </p:nvSpPr>
        <p:spPr/>
        <p:txBody>
          <a:bodyPr/>
          <a:lstStyle/>
          <a:p>
            <a:r>
              <a:rPr lang="en-US" dirty="0" smtClean="0"/>
              <a:t>Habit #1, Proactive</a:t>
            </a:r>
            <a:endParaRPr lang="en-US" dirty="0"/>
          </a:p>
        </p:txBody>
      </p:sp>
      <p:sp>
        <p:nvSpPr>
          <p:cNvPr id="5" name="TextBox 4"/>
          <p:cNvSpPr txBox="1"/>
          <p:nvPr/>
        </p:nvSpPr>
        <p:spPr>
          <a:xfrm rot="21084366">
            <a:off x="510955" y="4241354"/>
            <a:ext cx="3886200" cy="2031325"/>
          </a:xfrm>
          <a:prstGeom prst="rect">
            <a:avLst/>
          </a:prstGeom>
          <a:noFill/>
        </p:spPr>
        <p:txBody>
          <a:bodyPr wrap="square" rtlCol="0">
            <a:spAutoFit/>
          </a:bodyPr>
          <a:lstStyle/>
          <a:p>
            <a:r>
              <a:rPr lang="en-US" dirty="0" smtClean="0">
                <a:solidFill>
                  <a:srgbClr val="0000FF"/>
                </a:solidFill>
                <a:latin typeface="Lucida Calligraphy" pitchFamily="66" charset="0"/>
              </a:rPr>
              <a:t>“I am the force.  I am the captain of my life.  I can choose my attitude.  I’m responsible for my own happiness or unhappiness.  I am the driver’s seat of my destiny, not just a passenger.” </a:t>
            </a:r>
            <a:endParaRPr lang="en-US" dirty="0">
              <a:solidFill>
                <a:srgbClr val="0000FF"/>
              </a:solidFill>
              <a:latin typeface="Lucida Calligraphy"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801208"/>
            <a:ext cx="3829792" cy="2457450"/>
          </a:xfrm>
          <a:prstGeom prst="rect">
            <a:avLst/>
          </a:prstGeom>
        </p:spPr>
      </p:pic>
    </p:spTree>
    <p:extLst>
      <p:ext uri="{BB962C8B-B14F-4D97-AF65-F5344CB8AC3E}">
        <p14:creationId xmlns:p14="http://schemas.microsoft.com/office/powerpoint/2010/main" val="3870470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Video Cli</a:t>
            </a:r>
            <a:r>
              <a:rPr lang="en-US" dirty="0" smtClean="0">
                <a:hlinkClick r:id="rId2"/>
              </a:rPr>
              <a:t>p</a:t>
            </a:r>
            <a:endParaRPr lang="en-US" dirty="0" smtClean="0"/>
          </a:p>
          <a:p>
            <a:r>
              <a:rPr lang="en-US" dirty="0" smtClean="0"/>
              <a:t>What </a:t>
            </a:r>
            <a:r>
              <a:rPr lang="en-US" dirty="0" smtClean="0"/>
              <a:t>did this video clip have to do with being proactive?  Explain.  </a:t>
            </a:r>
          </a:p>
          <a:p>
            <a:pPr lvl="1"/>
            <a:r>
              <a:rPr lang="en-US" dirty="0" smtClean="0"/>
              <a:t>Discuss this with the partner next to you.  </a:t>
            </a:r>
            <a:endParaRPr lang="en-US" dirty="0"/>
          </a:p>
        </p:txBody>
      </p:sp>
      <p:sp>
        <p:nvSpPr>
          <p:cNvPr id="3" name="Title 2"/>
          <p:cNvSpPr>
            <a:spLocks noGrp="1"/>
          </p:cNvSpPr>
          <p:nvPr>
            <p:ph type="title"/>
          </p:nvPr>
        </p:nvSpPr>
        <p:spPr/>
        <p:txBody>
          <a:bodyPr/>
          <a:lstStyle/>
          <a:p>
            <a:r>
              <a:rPr lang="en-US" dirty="0" smtClean="0"/>
              <a:t>Proactive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274942"/>
            <a:ext cx="4724400" cy="3132483"/>
          </a:xfrm>
          <a:prstGeom prst="rect">
            <a:avLst/>
          </a:prstGeom>
        </p:spPr>
      </p:pic>
    </p:spTree>
    <p:extLst>
      <p:ext uri="{BB962C8B-B14F-4D97-AF65-F5344CB8AC3E}">
        <p14:creationId xmlns:p14="http://schemas.microsoft.com/office/powerpoint/2010/main" val="8041374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rmAutofit/>
          </a:bodyPr>
          <a:lstStyle/>
          <a:p>
            <a:r>
              <a:rPr lang="en-US" dirty="0" smtClean="0"/>
              <a:t>Write the opposite meaning to the following words;</a:t>
            </a:r>
          </a:p>
          <a:p>
            <a:pPr marL="45720" indent="0">
              <a:buNone/>
            </a:pPr>
            <a:endParaRPr lang="en-US" dirty="0" smtClean="0"/>
          </a:p>
          <a:p>
            <a:pPr marL="45720" indent="0">
              <a:buNone/>
            </a:pPr>
            <a:r>
              <a:rPr lang="en-US" dirty="0" smtClean="0"/>
              <a:t>HATE</a:t>
            </a:r>
          </a:p>
          <a:p>
            <a:pPr marL="45720" indent="0">
              <a:buNone/>
            </a:pPr>
            <a:r>
              <a:rPr lang="en-US" dirty="0" smtClean="0"/>
              <a:t>ANGER</a:t>
            </a:r>
          </a:p>
          <a:p>
            <a:pPr marL="45720" indent="0">
              <a:buNone/>
            </a:pPr>
            <a:r>
              <a:rPr lang="en-US" dirty="0" smtClean="0"/>
              <a:t>INSECURITY</a:t>
            </a:r>
          </a:p>
          <a:p>
            <a:pPr marL="45720" indent="0">
              <a:buNone/>
            </a:pPr>
            <a:r>
              <a:rPr lang="en-US" dirty="0" smtClean="0"/>
              <a:t>ARROGANT</a:t>
            </a:r>
          </a:p>
          <a:p>
            <a:pPr marL="45720" indent="0">
              <a:buNone/>
            </a:pPr>
            <a:r>
              <a:rPr lang="en-US" dirty="0" smtClean="0"/>
              <a:t>MEAN </a:t>
            </a:r>
          </a:p>
          <a:p>
            <a:pPr marL="45720" indent="0">
              <a:buNone/>
            </a:pPr>
            <a:r>
              <a:rPr lang="en-US" dirty="0" smtClean="0"/>
              <a:t>DISONEST</a:t>
            </a:r>
          </a:p>
          <a:p>
            <a:pPr marL="45720" indent="0">
              <a:buNone/>
            </a:pPr>
            <a:r>
              <a:rPr lang="en-US" dirty="0" smtClean="0"/>
              <a:t>CHEAP</a:t>
            </a:r>
          </a:p>
          <a:p>
            <a:pPr marL="45720" indent="0">
              <a:buNone/>
            </a:pPr>
            <a:r>
              <a:rPr lang="en-US" dirty="0" smtClean="0"/>
              <a:t>IMPATIENT </a:t>
            </a:r>
          </a:p>
          <a:p>
            <a:pPr marL="45720" indent="0">
              <a:buNone/>
            </a:pPr>
            <a:endParaRPr lang="en-US" dirty="0"/>
          </a:p>
          <a:p>
            <a:pPr marL="45720" indent="0">
              <a:buNone/>
            </a:pPr>
            <a:r>
              <a:rPr lang="en-US" dirty="0" smtClean="0"/>
              <a:t>What are the differences between the two sides? </a:t>
            </a:r>
          </a:p>
          <a:p>
            <a:pPr marL="45720" indent="0">
              <a:buNone/>
            </a:pPr>
            <a:r>
              <a:rPr lang="en-US" dirty="0" smtClean="0"/>
              <a:t>Which side are you going to choose to live?</a:t>
            </a:r>
          </a:p>
        </p:txBody>
      </p:sp>
      <p:sp>
        <p:nvSpPr>
          <p:cNvPr id="3" name="Title 2"/>
          <p:cNvSpPr>
            <a:spLocks noGrp="1"/>
          </p:cNvSpPr>
          <p:nvPr>
            <p:ph type="title"/>
          </p:nvPr>
        </p:nvSpPr>
        <p:spPr/>
        <p:txBody>
          <a:bodyPr/>
          <a:lstStyle/>
          <a:p>
            <a:r>
              <a:rPr lang="en-US" dirty="0" smtClean="0"/>
              <a:t>activity</a:t>
            </a:r>
            <a:endParaRPr lang="en-US" dirty="0"/>
          </a:p>
        </p:txBody>
      </p:sp>
      <p:cxnSp>
        <p:nvCxnSpPr>
          <p:cNvPr id="5" name="Straight Connector 4"/>
          <p:cNvCxnSpPr/>
          <p:nvPr/>
        </p:nvCxnSpPr>
        <p:spPr>
          <a:xfrm>
            <a:off x="2286000" y="2057400"/>
            <a:ext cx="0" cy="3505200"/>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958117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Your language takes power away from you and gives it to someone else if you have reactive language. </a:t>
            </a:r>
          </a:p>
          <a:p>
            <a:r>
              <a:rPr lang="en-US" dirty="0" smtClean="0"/>
              <a:t>Example:</a:t>
            </a:r>
          </a:p>
          <a:p>
            <a:r>
              <a:rPr lang="en-US" dirty="0" smtClean="0"/>
              <a:t> </a:t>
            </a:r>
            <a:endParaRPr lang="en-US" dirty="0"/>
          </a:p>
        </p:txBody>
      </p:sp>
      <p:sp>
        <p:nvSpPr>
          <p:cNvPr id="3" name="Title 2"/>
          <p:cNvSpPr>
            <a:spLocks noGrp="1"/>
          </p:cNvSpPr>
          <p:nvPr>
            <p:ph type="title"/>
          </p:nvPr>
        </p:nvSpPr>
        <p:spPr/>
        <p:txBody>
          <a:bodyPr/>
          <a:lstStyle/>
          <a:p>
            <a:r>
              <a:rPr lang="en-US" dirty="0" smtClean="0"/>
              <a:t>Listen to your language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98934481"/>
              </p:ext>
            </p:extLst>
          </p:nvPr>
        </p:nvGraphicFramePr>
        <p:xfrm>
          <a:off x="1066800" y="2895600"/>
          <a:ext cx="7543800" cy="2910840"/>
        </p:xfrm>
        <a:graphic>
          <a:graphicData uri="http://schemas.openxmlformats.org/drawingml/2006/table">
            <a:tbl>
              <a:tblPr firstRow="1" bandRow="1">
                <a:tableStyleId>{5C22544A-7EE6-4342-B048-85BDC9FD1C3A}</a:tableStyleId>
              </a:tblPr>
              <a:tblGrid>
                <a:gridCol w="3771900"/>
                <a:gridCol w="3771900"/>
              </a:tblGrid>
              <a:tr h="685800">
                <a:tc>
                  <a:txBody>
                    <a:bodyPr/>
                    <a:lstStyle/>
                    <a:p>
                      <a:pPr algn="ctr"/>
                      <a:r>
                        <a:rPr lang="en-US" sz="2400" dirty="0" smtClean="0"/>
                        <a:t>Reactive Language</a:t>
                      </a:r>
                      <a:endParaRPr lang="en-US" sz="2400" dirty="0"/>
                    </a:p>
                  </a:txBody>
                  <a:tcPr/>
                </a:tc>
                <a:tc>
                  <a:txBody>
                    <a:bodyPr/>
                    <a:lstStyle/>
                    <a:p>
                      <a:pPr algn="ctr"/>
                      <a:r>
                        <a:rPr lang="en-US" sz="2400" dirty="0" smtClean="0"/>
                        <a:t>Proactive Language</a:t>
                      </a:r>
                      <a:endParaRPr lang="en-US" sz="2400" dirty="0"/>
                    </a:p>
                  </a:txBody>
                  <a:tcPr/>
                </a:tc>
              </a:tr>
              <a:tr h="1726323">
                <a:tc>
                  <a:txBody>
                    <a:bodyPr/>
                    <a:lstStyle/>
                    <a:p>
                      <a:pPr marL="342900" indent="-342900">
                        <a:buFont typeface="Arial" pitchFamily="34" charset="0"/>
                        <a:buChar char="•"/>
                      </a:pPr>
                      <a:r>
                        <a:rPr lang="en-US" sz="2000" dirty="0" smtClean="0"/>
                        <a:t>I’ll try</a:t>
                      </a:r>
                    </a:p>
                    <a:p>
                      <a:pPr marL="342900" indent="-342900">
                        <a:buFont typeface="Arial" pitchFamily="34" charset="0"/>
                        <a:buChar char="•"/>
                      </a:pPr>
                      <a:r>
                        <a:rPr lang="en-US" sz="2000" dirty="0" smtClean="0"/>
                        <a:t>That’s just the way I am</a:t>
                      </a:r>
                    </a:p>
                    <a:p>
                      <a:pPr marL="342900" indent="-342900">
                        <a:buFont typeface="Arial" pitchFamily="34" charset="0"/>
                        <a:buChar char="•"/>
                      </a:pPr>
                      <a:r>
                        <a:rPr lang="en-US" sz="2000" dirty="0" smtClean="0"/>
                        <a:t>There’s </a:t>
                      </a:r>
                      <a:r>
                        <a:rPr lang="en-US" sz="2000" dirty="0" smtClean="0"/>
                        <a:t>nothing </a:t>
                      </a:r>
                      <a:r>
                        <a:rPr lang="en-US" sz="2000" dirty="0" smtClean="0"/>
                        <a:t>I can do</a:t>
                      </a:r>
                    </a:p>
                    <a:p>
                      <a:pPr marL="342900" indent="-342900">
                        <a:buFont typeface="Arial" pitchFamily="34" charset="0"/>
                        <a:buChar char="•"/>
                      </a:pPr>
                      <a:r>
                        <a:rPr lang="en-US" sz="2000" dirty="0" smtClean="0"/>
                        <a:t>I have to</a:t>
                      </a:r>
                    </a:p>
                    <a:p>
                      <a:pPr marL="342900" indent="-342900">
                        <a:buFont typeface="Arial" pitchFamily="34" charset="0"/>
                        <a:buChar char="•"/>
                      </a:pPr>
                      <a:r>
                        <a:rPr lang="en-US" sz="2000" dirty="0" smtClean="0"/>
                        <a:t>I can’t</a:t>
                      </a:r>
                    </a:p>
                    <a:p>
                      <a:pPr marL="342900" indent="-342900">
                        <a:buFont typeface="Arial" pitchFamily="34" charset="0"/>
                        <a:buChar char="•"/>
                      </a:pPr>
                      <a:r>
                        <a:rPr lang="en-US" sz="2000" dirty="0" smtClean="0"/>
                        <a:t>You ruined my day</a:t>
                      </a:r>
                      <a:endParaRPr lang="en-US" sz="2000" dirty="0"/>
                    </a:p>
                  </a:txBody>
                  <a:tcPr/>
                </a:tc>
                <a:tc>
                  <a:txBody>
                    <a:bodyPr/>
                    <a:lstStyle/>
                    <a:p>
                      <a:pPr marL="342900" indent="-342900">
                        <a:buFont typeface="Arial" pitchFamily="34" charset="0"/>
                        <a:buChar char="•"/>
                      </a:pPr>
                      <a:r>
                        <a:rPr lang="en-US" sz="2000" dirty="0" smtClean="0"/>
                        <a:t>I’ll do it</a:t>
                      </a:r>
                    </a:p>
                    <a:p>
                      <a:pPr marL="342900" indent="-342900">
                        <a:buFont typeface="Arial" pitchFamily="34" charset="0"/>
                        <a:buChar char="•"/>
                      </a:pPr>
                      <a:r>
                        <a:rPr lang="en-US" sz="2000" dirty="0" smtClean="0"/>
                        <a:t>I can do better than</a:t>
                      </a:r>
                      <a:r>
                        <a:rPr lang="en-US" sz="2000" baseline="0" dirty="0" smtClean="0"/>
                        <a:t> that</a:t>
                      </a:r>
                    </a:p>
                    <a:p>
                      <a:pPr marL="342900" indent="-342900">
                        <a:buFont typeface="Arial" pitchFamily="34" charset="0"/>
                        <a:buChar char="•"/>
                      </a:pPr>
                      <a:r>
                        <a:rPr lang="en-US" sz="2000" baseline="0" dirty="0" smtClean="0"/>
                        <a:t>Let’s look at all our options</a:t>
                      </a:r>
                    </a:p>
                    <a:p>
                      <a:pPr marL="342900" indent="-342900">
                        <a:buFont typeface="Arial" pitchFamily="34" charset="0"/>
                        <a:buChar char="•"/>
                      </a:pPr>
                      <a:r>
                        <a:rPr lang="en-US" sz="2000" baseline="0" dirty="0" smtClean="0"/>
                        <a:t>I choose to</a:t>
                      </a:r>
                    </a:p>
                    <a:p>
                      <a:pPr marL="342900" indent="-342900">
                        <a:buFont typeface="Arial" pitchFamily="34" charset="0"/>
                        <a:buChar char="•"/>
                      </a:pPr>
                      <a:r>
                        <a:rPr lang="en-US" sz="2000" baseline="0" dirty="0" smtClean="0"/>
                        <a:t>There’s got to be another way</a:t>
                      </a:r>
                    </a:p>
                    <a:p>
                      <a:pPr marL="342900" indent="-342900">
                        <a:buFont typeface="Arial" pitchFamily="34" charset="0"/>
                        <a:buChar char="•"/>
                      </a:pPr>
                      <a:r>
                        <a:rPr lang="en-US" sz="2000" baseline="0" dirty="0" smtClean="0"/>
                        <a:t>I’m not going to let your bad mood rub off on me.  </a:t>
                      </a:r>
                      <a:endParaRPr lang="en-US" sz="2000" dirty="0"/>
                    </a:p>
                  </a:txBody>
                  <a:tcPr/>
                </a:tc>
              </a:tr>
            </a:tbl>
          </a:graphicData>
        </a:graphic>
      </p:graphicFrame>
    </p:spTree>
    <p:extLst>
      <p:ext uri="{BB962C8B-B14F-4D97-AF65-F5344CB8AC3E}">
        <p14:creationId xmlns:p14="http://schemas.microsoft.com/office/powerpoint/2010/main" val="3038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sz="2400" dirty="0" smtClean="0"/>
              <a:t>What are some things we can do to                  become a proactive person? </a:t>
            </a:r>
          </a:p>
          <a:p>
            <a:r>
              <a:rPr lang="en-US" sz="2400" dirty="0" smtClean="0"/>
              <a:t>Take baby steps;</a:t>
            </a:r>
          </a:p>
          <a:p>
            <a:pPr lvl="1"/>
            <a:r>
              <a:rPr lang="en-US" sz="2000" dirty="0" smtClean="0"/>
              <a:t>Write yourself a Post-it note: “I will not let _________________ decide how I’m going to feel.” Then place it somewhere you will see.</a:t>
            </a:r>
          </a:p>
          <a:p>
            <a:pPr lvl="1"/>
            <a:r>
              <a:rPr lang="en-US" sz="2000" dirty="0" smtClean="0"/>
              <a:t>At the next party, don’t just sit against the wall and wait for excitement to find you, you find it.  Walk up and introduce yourself to someone new.  </a:t>
            </a:r>
          </a:p>
          <a:p>
            <a:pPr lvl="1"/>
            <a:r>
              <a:rPr lang="en-US" sz="2000" dirty="0" smtClean="0"/>
              <a:t>If you get in a fight with a  parent or friend, be the first to apologize.  </a:t>
            </a:r>
          </a:p>
          <a:p>
            <a:pPr lvl="1"/>
            <a:r>
              <a:rPr lang="en-US" sz="2000" dirty="0" smtClean="0"/>
              <a:t>Push the pause button before you react to someone who bumps into you in the hall, calls you a name, or cuts in line.  </a:t>
            </a:r>
            <a:endParaRPr lang="en-US" sz="2000" dirty="0"/>
          </a:p>
        </p:txBody>
      </p:sp>
      <p:sp>
        <p:nvSpPr>
          <p:cNvPr id="3" name="Title 2"/>
          <p:cNvSpPr>
            <a:spLocks noGrp="1"/>
          </p:cNvSpPr>
          <p:nvPr>
            <p:ph type="title"/>
          </p:nvPr>
        </p:nvSpPr>
        <p:spPr/>
        <p:txBody>
          <a:bodyPr/>
          <a:lstStyle/>
          <a:p>
            <a:r>
              <a:rPr lang="en-US" dirty="0" smtClean="0"/>
              <a:t>How to be a proactive person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06885">
            <a:off x="6279363" y="1351710"/>
            <a:ext cx="2292557" cy="1539527"/>
          </a:xfrm>
          <a:prstGeom prst="rect">
            <a:avLst/>
          </a:prstGeom>
        </p:spPr>
      </p:pic>
    </p:spTree>
    <p:extLst>
      <p:ext uri="{BB962C8B-B14F-4D97-AF65-F5344CB8AC3E}">
        <p14:creationId xmlns:p14="http://schemas.microsoft.com/office/powerpoint/2010/main" val="31379214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What does it mean to begin with the end in mind? </a:t>
            </a:r>
          </a:p>
          <a:p>
            <a:pPr lvl="1"/>
            <a:r>
              <a:rPr lang="en-US" dirty="0" smtClean="0"/>
              <a:t>Discuss this with the partner next to you.  </a:t>
            </a:r>
          </a:p>
          <a:p>
            <a:pPr lvl="1"/>
            <a:r>
              <a:rPr lang="en-US" dirty="0" smtClean="0"/>
              <a:t>Control your own destiny or someone else will</a:t>
            </a:r>
          </a:p>
          <a:p>
            <a:pPr marL="365760" lvl="1" indent="0">
              <a:buNone/>
            </a:pPr>
            <a:endParaRPr lang="en-US" dirty="0" smtClean="0"/>
          </a:p>
          <a:p>
            <a:pPr lvl="1"/>
            <a:endParaRPr lang="en-US" dirty="0"/>
          </a:p>
          <a:p>
            <a:r>
              <a:rPr lang="en-US" dirty="0">
                <a:hlinkClick r:id="rId2" action="ppaction://hlinkfile"/>
              </a:rPr>
              <a:t>Video Clip </a:t>
            </a:r>
            <a:endParaRPr lang="en-US" dirty="0"/>
          </a:p>
          <a:p>
            <a:r>
              <a:rPr lang="en-US" dirty="0" smtClean="0"/>
              <a:t>What did this video clip have to do with beginning with the end in mind? Explain</a:t>
            </a:r>
            <a:r>
              <a:rPr lang="en-US" dirty="0"/>
              <a:t>.  </a:t>
            </a:r>
          </a:p>
          <a:p>
            <a:pPr lvl="1"/>
            <a:r>
              <a:rPr lang="en-US" dirty="0"/>
              <a:t>Discuss this with the partner next to you.  </a:t>
            </a:r>
          </a:p>
          <a:p>
            <a:pPr marL="365760" lvl="1" indent="0">
              <a:buNone/>
            </a:pPr>
            <a:endParaRPr lang="en-US" dirty="0"/>
          </a:p>
        </p:txBody>
      </p:sp>
      <p:sp>
        <p:nvSpPr>
          <p:cNvPr id="3" name="Title 2"/>
          <p:cNvSpPr>
            <a:spLocks noGrp="1"/>
          </p:cNvSpPr>
          <p:nvPr>
            <p:ph type="title"/>
          </p:nvPr>
        </p:nvSpPr>
        <p:spPr/>
        <p:txBody>
          <a:bodyPr/>
          <a:lstStyle/>
          <a:p>
            <a:r>
              <a:rPr lang="en-US" dirty="0" smtClean="0"/>
              <a:t>Habit #2, Begin with the End in Mind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343400"/>
            <a:ext cx="3191916" cy="2124075"/>
          </a:xfrm>
          <a:prstGeom prst="rect">
            <a:avLst/>
          </a:prstGeom>
        </p:spPr>
      </p:pic>
    </p:spTree>
    <p:extLst>
      <p:ext uri="{BB962C8B-B14F-4D97-AF65-F5344CB8AC3E}">
        <p14:creationId xmlns:p14="http://schemas.microsoft.com/office/powerpoint/2010/main" val="39295850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wipe(down)">
                                      <p:cBhvr>
                                        <p:cTn id="55" dur="580">
                                          <p:stCondLst>
                                            <p:cond delay="0"/>
                                          </p:stCondLst>
                                        </p:cTn>
                                        <p:tgtEl>
                                          <p:spTgt spid="2">
                                            <p:txEl>
                                              <p:pRg st="5" end="5"/>
                                            </p:txEl>
                                          </p:spTgt>
                                        </p:tgtEl>
                                      </p:cBhvr>
                                    </p:animEffect>
                                    <p:anim calcmode="lin" valueType="num">
                                      <p:cBhvr>
                                        <p:cTn id="5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5" end="5"/>
                                            </p:txEl>
                                          </p:spTgt>
                                        </p:tgtEl>
                                      </p:cBhvr>
                                      <p:to x="100000" y="60000"/>
                                    </p:animScale>
                                    <p:animScale>
                                      <p:cBhvr>
                                        <p:cTn id="62" dur="166" decel="50000">
                                          <p:stCondLst>
                                            <p:cond delay="676"/>
                                          </p:stCondLst>
                                        </p:cTn>
                                        <p:tgtEl>
                                          <p:spTgt spid="2">
                                            <p:txEl>
                                              <p:pRg st="5" end="5"/>
                                            </p:txEl>
                                          </p:spTgt>
                                        </p:tgtEl>
                                      </p:cBhvr>
                                      <p:to x="100000" y="100000"/>
                                    </p:animScale>
                                    <p:animScale>
                                      <p:cBhvr>
                                        <p:cTn id="63" dur="26">
                                          <p:stCondLst>
                                            <p:cond delay="1312"/>
                                          </p:stCondLst>
                                        </p:cTn>
                                        <p:tgtEl>
                                          <p:spTgt spid="2">
                                            <p:txEl>
                                              <p:pRg st="5" end="5"/>
                                            </p:txEl>
                                          </p:spTgt>
                                        </p:tgtEl>
                                      </p:cBhvr>
                                      <p:to x="100000" y="80000"/>
                                    </p:animScale>
                                    <p:animScale>
                                      <p:cBhvr>
                                        <p:cTn id="64" dur="166" decel="50000">
                                          <p:stCondLst>
                                            <p:cond delay="1338"/>
                                          </p:stCondLst>
                                        </p:cTn>
                                        <p:tgtEl>
                                          <p:spTgt spid="2">
                                            <p:txEl>
                                              <p:pRg st="5" end="5"/>
                                            </p:txEl>
                                          </p:spTgt>
                                        </p:tgtEl>
                                      </p:cBhvr>
                                      <p:to x="100000" y="100000"/>
                                    </p:animScale>
                                    <p:animScale>
                                      <p:cBhvr>
                                        <p:cTn id="65" dur="26">
                                          <p:stCondLst>
                                            <p:cond delay="1642"/>
                                          </p:stCondLst>
                                        </p:cTn>
                                        <p:tgtEl>
                                          <p:spTgt spid="2">
                                            <p:txEl>
                                              <p:pRg st="5" end="5"/>
                                            </p:txEl>
                                          </p:spTgt>
                                        </p:tgtEl>
                                      </p:cBhvr>
                                      <p:to x="100000" y="90000"/>
                                    </p:animScale>
                                    <p:animScale>
                                      <p:cBhvr>
                                        <p:cTn id="66" dur="166" decel="50000">
                                          <p:stCondLst>
                                            <p:cond delay="1668"/>
                                          </p:stCondLst>
                                        </p:cTn>
                                        <p:tgtEl>
                                          <p:spTgt spid="2">
                                            <p:txEl>
                                              <p:pRg st="5" end="5"/>
                                            </p:txEl>
                                          </p:spTgt>
                                        </p:tgtEl>
                                      </p:cBhvr>
                                      <p:to x="100000" y="100000"/>
                                    </p:animScale>
                                    <p:animScale>
                                      <p:cBhvr>
                                        <p:cTn id="67" dur="26">
                                          <p:stCondLst>
                                            <p:cond delay="1808"/>
                                          </p:stCondLst>
                                        </p:cTn>
                                        <p:tgtEl>
                                          <p:spTgt spid="2">
                                            <p:txEl>
                                              <p:pRg st="5" end="5"/>
                                            </p:txEl>
                                          </p:spTgt>
                                        </p:tgtEl>
                                      </p:cBhvr>
                                      <p:to x="100000" y="95000"/>
                                    </p:animScale>
                                    <p:animScale>
                                      <p:cBhvr>
                                        <p:cTn id="68" dur="166" decel="50000">
                                          <p:stCondLst>
                                            <p:cond delay="1834"/>
                                          </p:stCondLst>
                                        </p:cTn>
                                        <p:tgtEl>
                                          <p:spTgt spid="2">
                                            <p:txEl>
                                              <p:pRg st="5" end="5"/>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6" end="6"/>
                                            </p:txEl>
                                          </p:spTgt>
                                        </p:tgtEl>
                                        <p:attrNameLst>
                                          <p:attrName>style.visibility</p:attrName>
                                        </p:attrNameLst>
                                      </p:cBhvr>
                                      <p:to>
                                        <p:strVal val="visible"/>
                                      </p:to>
                                    </p:set>
                                    <p:animEffect transition="in" filter="wipe(down)">
                                      <p:cBhvr>
                                        <p:cTn id="71" dur="580">
                                          <p:stCondLst>
                                            <p:cond delay="0"/>
                                          </p:stCondLst>
                                        </p:cTn>
                                        <p:tgtEl>
                                          <p:spTgt spid="2">
                                            <p:txEl>
                                              <p:pRg st="6" end="6"/>
                                            </p:txEl>
                                          </p:spTgt>
                                        </p:tgtEl>
                                      </p:cBhvr>
                                    </p:animEffect>
                                    <p:anim calcmode="lin" valueType="num">
                                      <p:cBhvr>
                                        <p:cTn id="72"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6" end="6"/>
                                            </p:txEl>
                                          </p:spTgt>
                                        </p:tgtEl>
                                      </p:cBhvr>
                                      <p:to x="100000" y="60000"/>
                                    </p:animScale>
                                    <p:animScale>
                                      <p:cBhvr>
                                        <p:cTn id="78" dur="166" decel="50000">
                                          <p:stCondLst>
                                            <p:cond delay="676"/>
                                          </p:stCondLst>
                                        </p:cTn>
                                        <p:tgtEl>
                                          <p:spTgt spid="2">
                                            <p:txEl>
                                              <p:pRg st="6" end="6"/>
                                            </p:txEl>
                                          </p:spTgt>
                                        </p:tgtEl>
                                      </p:cBhvr>
                                      <p:to x="100000" y="100000"/>
                                    </p:animScale>
                                    <p:animScale>
                                      <p:cBhvr>
                                        <p:cTn id="79" dur="26">
                                          <p:stCondLst>
                                            <p:cond delay="1312"/>
                                          </p:stCondLst>
                                        </p:cTn>
                                        <p:tgtEl>
                                          <p:spTgt spid="2">
                                            <p:txEl>
                                              <p:pRg st="6" end="6"/>
                                            </p:txEl>
                                          </p:spTgt>
                                        </p:tgtEl>
                                      </p:cBhvr>
                                      <p:to x="100000" y="80000"/>
                                    </p:animScale>
                                    <p:animScale>
                                      <p:cBhvr>
                                        <p:cTn id="80" dur="166" decel="50000">
                                          <p:stCondLst>
                                            <p:cond delay="1338"/>
                                          </p:stCondLst>
                                        </p:cTn>
                                        <p:tgtEl>
                                          <p:spTgt spid="2">
                                            <p:txEl>
                                              <p:pRg st="6" end="6"/>
                                            </p:txEl>
                                          </p:spTgt>
                                        </p:tgtEl>
                                      </p:cBhvr>
                                      <p:to x="100000" y="100000"/>
                                    </p:animScale>
                                    <p:animScale>
                                      <p:cBhvr>
                                        <p:cTn id="81" dur="26">
                                          <p:stCondLst>
                                            <p:cond delay="1642"/>
                                          </p:stCondLst>
                                        </p:cTn>
                                        <p:tgtEl>
                                          <p:spTgt spid="2">
                                            <p:txEl>
                                              <p:pRg st="6" end="6"/>
                                            </p:txEl>
                                          </p:spTgt>
                                        </p:tgtEl>
                                      </p:cBhvr>
                                      <p:to x="100000" y="90000"/>
                                    </p:animScale>
                                    <p:animScale>
                                      <p:cBhvr>
                                        <p:cTn id="82" dur="166" decel="50000">
                                          <p:stCondLst>
                                            <p:cond delay="1668"/>
                                          </p:stCondLst>
                                        </p:cTn>
                                        <p:tgtEl>
                                          <p:spTgt spid="2">
                                            <p:txEl>
                                              <p:pRg st="6" end="6"/>
                                            </p:txEl>
                                          </p:spTgt>
                                        </p:tgtEl>
                                      </p:cBhvr>
                                      <p:to x="100000" y="100000"/>
                                    </p:animScale>
                                    <p:animScale>
                                      <p:cBhvr>
                                        <p:cTn id="83" dur="26">
                                          <p:stCondLst>
                                            <p:cond delay="1808"/>
                                          </p:stCondLst>
                                        </p:cTn>
                                        <p:tgtEl>
                                          <p:spTgt spid="2">
                                            <p:txEl>
                                              <p:pRg st="6" end="6"/>
                                            </p:txEl>
                                          </p:spTgt>
                                        </p:tgtEl>
                                      </p:cBhvr>
                                      <p:to x="100000" y="95000"/>
                                    </p:animScale>
                                    <p:animScale>
                                      <p:cBhvr>
                                        <p:cTn id="84" dur="166" decel="50000">
                                          <p:stCondLst>
                                            <p:cond delay="1834"/>
                                          </p:stCondLst>
                                        </p:cTn>
                                        <p:tgtEl>
                                          <p:spTgt spid="2">
                                            <p:txEl>
                                              <p:pRg st="6" end="6"/>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
                                            <p:txEl>
                                              <p:pRg st="7" end="7"/>
                                            </p:txEl>
                                          </p:spTgt>
                                        </p:tgtEl>
                                        <p:attrNameLst>
                                          <p:attrName>style.visibility</p:attrName>
                                        </p:attrNameLst>
                                      </p:cBhvr>
                                      <p:to>
                                        <p:strVal val="visible"/>
                                      </p:to>
                                    </p:set>
                                    <p:animEffect transition="in" filter="wipe(down)">
                                      <p:cBhvr>
                                        <p:cTn id="87" dur="580">
                                          <p:stCondLst>
                                            <p:cond delay="0"/>
                                          </p:stCondLst>
                                        </p:cTn>
                                        <p:tgtEl>
                                          <p:spTgt spid="2">
                                            <p:txEl>
                                              <p:pRg st="7" end="7"/>
                                            </p:txEl>
                                          </p:spTgt>
                                        </p:tgtEl>
                                      </p:cBhvr>
                                    </p:animEffect>
                                    <p:anim calcmode="lin" valueType="num">
                                      <p:cBhvr>
                                        <p:cTn id="88"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7" end="7"/>
                                            </p:txEl>
                                          </p:spTgt>
                                        </p:tgtEl>
                                      </p:cBhvr>
                                      <p:to x="100000" y="60000"/>
                                    </p:animScale>
                                    <p:animScale>
                                      <p:cBhvr>
                                        <p:cTn id="94" dur="166" decel="50000">
                                          <p:stCondLst>
                                            <p:cond delay="676"/>
                                          </p:stCondLst>
                                        </p:cTn>
                                        <p:tgtEl>
                                          <p:spTgt spid="2">
                                            <p:txEl>
                                              <p:pRg st="7" end="7"/>
                                            </p:txEl>
                                          </p:spTgt>
                                        </p:tgtEl>
                                      </p:cBhvr>
                                      <p:to x="100000" y="100000"/>
                                    </p:animScale>
                                    <p:animScale>
                                      <p:cBhvr>
                                        <p:cTn id="95" dur="26">
                                          <p:stCondLst>
                                            <p:cond delay="1312"/>
                                          </p:stCondLst>
                                        </p:cTn>
                                        <p:tgtEl>
                                          <p:spTgt spid="2">
                                            <p:txEl>
                                              <p:pRg st="7" end="7"/>
                                            </p:txEl>
                                          </p:spTgt>
                                        </p:tgtEl>
                                      </p:cBhvr>
                                      <p:to x="100000" y="80000"/>
                                    </p:animScale>
                                    <p:animScale>
                                      <p:cBhvr>
                                        <p:cTn id="96" dur="166" decel="50000">
                                          <p:stCondLst>
                                            <p:cond delay="1338"/>
                                          </p:stCondLst>
                                        </p:cTn>
                                        <p:tgtEl>
                                          <p:spTgt spid="2">
                                            <p:txEl>
                                              <p:pRg st="7" end="7"/>
                                            </p:txEl>
                                          </p:spTgt>
                                        </p:tgtEl>
                                      </p:cBhvr>
                                      <p:to x="100000" y="100000"/>
                                    </p:animScale>
                                    <p:animScale>
                                      <p:cBhvr>
                                        <p:cTn id="97" dur="26">
                                          <p:stCondLst>
                                            <p:cond delay="1642"/>
                                          </p:stCondLst>
                                        </p:cTn>
                                        <p:tgtEl>
                                          <p:spTgt spid="2">
                                            <p:txEl>
                                              <p:pRg st="7" end="7"/>
                                            </p:txEl>
                                          </p:spTgt>
                                        </p:tgtEl>
                                      </p:cBhvr>
                                      <p:to x="100000" y="90000"/>
                                    </p:animScale>
                                    <p:animScale>
                                      <p:cBhvr>
                                        <p:cTn id="98" dur="166" decel="50000">
                                          <p:stCondLst>
                                            <p:cond delay="1668"/>
                                          </p:stCondLst>
                                        </p:cTn>
                                        <p:tgtEl>
                                          <p:spTgt spid="2">
                                            <p:txEl>
                                              <p:pRg st="7" end="7"/>
                                            </p:txEl>
                                          </p:spTgt>
                                        </p:tgtEl>
                                      </p:cBhvr>
                                      <p:to x="100000" y="100000"/>
                                    </p:animScale>
                                    <p:animScale>
                                      <p:cBhvr>
                                        <p:cTn id="99" dur="26">
                                          <p:stCondLst>
                                            <p:cond delay="1808"/>
                                          </p:stCondLst>
                                        </p:cTn>
                                        <p:tgtEl>
                                          <p:spTgt spid="2">
                                            <p:txEl>
                                              <p:pRg st="7" end="7"/>
                                            </p:txEl>
                                          </p:spTgt>
                                        </p:tgtEl>
                                      </p:cBhvr>
                                      <p:to x="100000" y="95000"/>
                                    </p:animScale>
                                    <p:animScale>
                                      <p:cBhvr>
                                        <p:cTn id="100"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things have we talked about in class already that relate to Habit #2, Begin with the End in Mind?</a:t>
            </a:r>
          </a:p>
          <a:p>
            <a:pPr lvl="1"/>
            <a:r>
              <a:rPr lang="en-US" dirty="0" smtClean="0"/>
              <a:t>Goals</a:t>
            </a:r>
          </a:p>
          <a:p>
            <a:pPr lvl="1"/>
            <a:r>
              <a:rPr lang="en-US" dirty="0" smtClean="0"/>
              <a:t>Mission Statement</a:t>
            </a:r>
          </a:p>
          <a:p>
            <a:pPr lvl="1"/>
            <a:r>
              <a:rPr lang="en-US" dirty="0" smtClean="0"/>
              <a:t>Deciding who and what we are</a:t>
            </a:r>
          </a:p>
          <a:p>
            <a:pPr lvl="1"/>
            <a:r>
              <a:rPr lang="en-US" dirty="0" smtClean="0"/>
              <a:t>Talents </a:t>
            </a:r>
          </a:p>
          <a:p>
            <a:pPr lvl="1"/>
            <a:r>
              <a:rPr lang="en-US" dirty="0" smtClean="0">
                <a:hlinkClick r:id="rId2" action="ppaction://hlinkfile"/>
              </a:rPr>
              <a:t>Think back to our great discovery assignment</a:t>
            </a:r>
            <a:endParaRPr lang="en-US" dirty="0" smtClean="0"/>
          </a:p>
          <a:p>
            <a:pPr lvl="1"/>
            <a:r>
              <a:rPr lang="en-US" dirty="0" smtClean="0"/>
              <a:t>Choosing good friends </a:t>
            </a:r>
          </a:p>
          <a:p>
            <a:pPr lvl="1"/>
            <a:r>
              <a:rPr lang="en-US" dirty="0" smtClean="0"/>
              <a:t>Have a plan</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3940" y="4191000"/>
            <a:ext cx="4297173" cy="2384146"/>
          </a:xfrm>
          <a:prstGeom prst="rect">
            <a:avLst/>
          </a:prstGeom>
        </p:spPr>
      </p:pic>
    </p:spTree>
    <p:extLst>
      <p:ext uri="{BB962C8B-B14F-4D97-AF65-F5344CB8AC3E}">
        <p14:creationId xmlns:p14="http://schemas.microsoft.com/office/powerpoint/2010/main" val="13454718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C66951"/>
              </a:buClr>
            </a:pPr>
            <a:r>
              <a:rPr lang="en-US" sz="2400" dirty="0">
                <a:solidFill>
                  <a:srgbClr val="534949"/>
                </a:solidFill>
              </a:rPr>
              <a:t>What are some things we can do to </a:t>
            </a:r>
            <a:r>
              <a:rPr lang="en-US" sz="2400" dirty="0" smtClean="0">
                <a:solidFill>
                  <a:srgbClr val="534949"/>
                </a:solidFill>
              </a:rPr>
              <a:t>                     think with the end in mind? </a:t>
            </a:r>
          </a:p>
          <a:p>
            <a:pPr marL="45720" lvl="0" indent="0">
              <a:buClr>
                <a:srgbClr val="C66951"/>
              </a:buClr>
              <a:buNone/>
            </a:pPr>
            <a:endParaRPr lang="en-US" sz="2400" dirty="0">
              <a:solidFill>
                <a:srgbClr val="534949"/>
              </a:solidFill>
            </a:endParaRPr>
          </a:p>
          <a:p>
            <a:pPr lvl="0">
              <a:buClr>
                <a:srgbClr val="C66951"/>
              </a:buClr>
            </a:pPr>
            <a:r>
              <a:rPr lang="en-US" sz="2400" dirty="0">
                <a:solidFill>
                  <a:srgbClr val="534949"/>
                </a:solidFill>
              </a:rPr>
              <a:t>Take baby steps;</a:t>
            </a:r>
          </a:p>
          <a:p>
            <a:pPr lvl="1"/>
            <a:r>
              <a:rPr lang="en-US" dirty="0" smtClean="0"/>
              <a:t>Determine the three most important skills you’ll need to succeed in your career.  Do you need to be more organized, be more confident speaking in front of other people, have stronger writing skills?</a:t>
            </a:r>
          </a:p>
          <a:p>
            <a:pPr lvl="1"/>
            <a:r>
              <a:rPr lang="en-US" dirty="0" smtClean="0"/>
              <a:t>Think about your goals and write them down. </a:t>
            </a:r>
          </a:p>
          <a:p>
            <a:pPr lvl="1"/>
            <a:r>
              <a:rPr lang="en-US" dirty="0" smtClean="0"/>
              <a:t>Review your personal mission statement</a:t>
            </a:r>
          </a:p>
          <a:p>
            <a:pPr lvl="1"/>
            <a:r>
              <a:rPr lang="en-US" dirty="0" smtClean="0"/>
              <a:t>What is the key crossroad you are facing in your life right now? In the long run, what is the best path to take?</a:t>
            </a:r>
          </a:p>
        </p:txBody>
      </p:sp>
      <p:sp>
        <p:nvSpPr>
          <p:cNvPr id="3" name="Title 2"/>
          <p:cNvSpPr>
            <a:spLocks noGrp="1"/>
          </p:cNvSpPr>
          <p:nvPr>
            <p:ph type="title"/>
          </p:nvPr>
        </p:nvSpPr>
        <p:spPr/>
        <p:txBody>
          <a:bodyPr/>
          <a:lstStyle/>
          <a:p>
            <a:r>
              <a:rPr lang="en-US" dirty="0"/>
              <a:t>How to </a:t>
            </a:r>
            <a:r>
              <a:rPr lang="en-US" dirty="0" smtClean="0"/>
              <a:t>begin with the end in mind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295400"/>
            <a:ext cx="3015343" cy="1981200"/>
          </a:xfrm>
          <a:prstGeom prst="rect">
            <a:avLst/>
          </a:prstGeom>
        </p:spPr>
      </p:pic>
    </p:spTree>
    <p:extLst>
      <p:ext uri="{BB962C8B-B14F-4D97-AF65-F5344CB8AC3E}">
        <p14:creationId xmlns:p14="http://schemas.microsoft.com/office/powerpoint/2010/main" val="1113014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234</TotalTime>
  <Words>649</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7 Habits of highly effective teens</vt:lpstr>
      <vt:lpstr>Habit #1, Proactive</vt:lpstr>
      <vt:lpstr>Proactive </vt:lpstr>
      <vt:lpstr>activity</vt:lpstr>
      <vt:lpstr>Listen to your language </vt:lpstr>
      <vt:lpstr>How to be a proactive person</vt:lpstr>
      <vt:lpstr>Habit #2, Begin with the End in Mind</vt:lpstr>
      <vt:lpstr>Review </vt:lpstr>
      <vt:lpstr>How to begin with the end in mind</vt:lpstr>
      <vt:lpstr>Activity</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Habits of highly effective teens</dc:title>
  <dc:creator>Frontier1</dc:creator>
  <cp:lastModifiedBy>Frontier1</cp:lastModifiedBy>
  <cp:revision>13</cp:revision>
  <dcterms:created xsi:type="dcterms:W3CDTF">2013-12-02T23:04:18Z</dcterms:created>
  <dcterms:modified xsi:type="dcterms:W3CDTF">2013-12-05T16:47:56Z</dcterms:modified>
</cp:coreProperties>
</file>