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0" r:id="rId2"/>
    <p:sldId id="309" r:id="rId3"/>
    <p:sldId id="307" r:id="rId4"/>
    <p:sldId id="308" r:id="rId5"/>
    <p:sldId id="311" r:id="rId6"/>
    <p:sldId id="312" r:id="rId7"/>
    <p:sldId id="313" r:id="rId8"/>
    <p:sldId id="314" r:id="rId9"/>
    <p:sldId id="256" r:id="rId10"/>
    <p:sldId id="300" r:id="rId11"/>
    <p:sldId id="306" r:id="rId12"/>
    <p:sldId id="257" r:id="rId13"/>
    <p:sldId id="259" r:id="rId14"/>
    <p:sldId id="261" r:id="rId15"/>
    <p:sldId id="262" r:id="rId16"/>
    <p:sldId id="266" r:id="rId17"/>
    <p:sldId id="267" r:id="rId18"/>
    <p:sldId id="263" r:id="rId19"/>
    <p:sldId id="265" r:id="rId20"/>
    <p:sldId id="264" r:id="rId21"/>
    <p:sldId id="273" r:id="rId22"/>
    <p:sldId id="268" r:id="rId23"/>
    <p:sldId id="269" r:id="rId24"/>
    <p:sldId id="270" r:id="rId25"/>
    <p:sldId id="271" r:id="rId26"/>
    <p:sldId id="272" r:id="rId27"/>
    <p:sldId id="260" r:id="rId28"/>
    <p:sldId id="274" r:id="rId29"/>
    <p:sldId id="301" r:id="rId30"/>
    <p:sldId id="278" r:id="rId31"/>
    <p:sldId id="279" r:id="rId32"/>
    <p:sldId id="280" r:id="rId33"/>
    <p:sldId id="281" r:id="rId34"/>
    <p:sldId id="302" r:id="rId35"/>
    <p:sldId id="287" r:id="rId36"/>
    <p:sldId id="286" r:id="rId37"/>
    <p:sldId id="285" r:id="rId38"/>
    <p:sldId id="288" r:id="rId39"/>
    <p:sldId id="289" r:id="rId40"/>
    <p:sldId id="290" r:id="rId41"/>
    <p:sldId id="291" r:id="rId42"/>
    <p:sldId id="303" r:id="rId43"/>
    <p:sldId id="292" r:id="rId44"/>
    <p:sldId id="293" r:id="rId45"/>
    <p:sldId id="294" r:id="rId46"/>
    <p:sldId id="295" r:id="rId47"/>
    <p:sldId id="299" r:id="rId48"/>
    <p:sldId id="298" r:id="rId49"/>
    <p:sldId id="31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C0A6F-47A4-8442-A43D-B4162D556B77}"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0A6F-47A4-8442-A43D-B4162D556B77}"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0A6F-47A4-8442-A43D-B4162D556B77}"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0A6F-47A4-8442-A43D-B4162D556B77}"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C0A6F-47A4-8442-A43D-B4162D556B77}"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C0A6F-47A4-8442-A43D-B4162D556B77}"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C0A6F-47A4-8442-A43D-B4162D556B77}"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C0A6F-47A4-8442-A43D-B4162D556B77}"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C0A6F-47A4-8442-A43D-B4162D556B77}"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0A6F-47A4-8442-A43D-B4162D556B77}"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0A6F-47A4-8442-A43D-B4162D556B77}"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88ACC-BE8F-0841-8F28-8282878633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C0A6F-47A4-8442-A43D-B4162D556B77}"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88ACC-BE8F-0841-8F28-8282878633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4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27.xml"/><Relationship Id="rId5" Type="http://schemas.openxmlformats.org/officeDocument/2006/relationships/slide" Target="slide24.xm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9600" dirty="0" smtClean="0"/>
              <a:t>Exploration</a:t>
            </a:r>
            <a:r>
              <a:rPr lang="en-US" dirty="0" smtClean="0"/>
              <a:t> </a:t>
            </a:r>
            <a:endParaRPr lang="en-US" dirty="0"/>
          </a:p>
        </p:txBody>
      </p:sp>
      <p:sp>
        <p:nvSpPr>
          <p:cNvPr id="5" name="Subtitle 4"/>
          <p:cNvSpPr>
            <a:spLocks noGrp="1"/>
          </p:cNvSpPr>
          <p:nvPr>
            <p:ph type="subTitle" idx="1"/>
          </p:nvPr>
        </p:nvSpPr>
        <p:spPr/>
        <p:txBody>
          <a:bodyPr/>
          <a:lstStyle/>
          <a:p>
            <a:r>
              <a:rPr lang="en-US" dirty="0" smtClean="0"/>
              <a:t>Spanish Explorers </a:t>
            </a:r>
            <a:endParaRPr lang="en-US" dirty="0"/>
          </a:p>
        </p:txBody>
      </p:sp>
    </p:spTree>
    <p:extLst>
      <p:ext uri="{BB962C8B-B14F-4D97-AF65-F5344CB8AC3E}">
        <p14:creationId xmlns:p14="http://schemas.microsoft.com/office/powerpoint/2010/main" val="60348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b="1" dirty="0" smtClean="0"/>
              <a:t>Father Escalante is from Spain and has been teaching the Hopi Indians about Christianity, but he isn't having much success. </a:t>
            </a:r>
          </a:p>
          <a:p>
            <a:r>
              <a:rPr lang="en-US" b="1" dirty="0" smtClean="0"/>
              <a:t>Father Dominguez is a native of Mexico and has been working with the Indians in </a:t>
            </a:r>
            <a:r>
              <a:rPr lang="en-US" b="1" dirty="0" err="1" smtClean="0"/>
              <a:t>Sante</a:t>
            </a:r>
            <a:r>
              <a:rPr lang="en-US" b="1" dirty="0" smtClean="0"/>
              <a:t> Fe, New Mexico for years. </a:t>
            </a:r>
          </a:p>
          <a:p>
            <a:r>
              <a:rPr lang="en-US" b="1" dirty="0" smtClean="0"/>
              <a:t>The two of you have been asked to find a better route from Santa Fe to Monterey. You will have to choose the direction of your route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74638"/>
            <a:ext cx="6759985" cy="61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00161" y="4114800"/>
            <a:ext cx="1044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solidFill>
                  <a:schemeClr val="bg1"/>
                </a:solidFill>
                <a:latin typeface="Book Antiqua" pitchFamily="18" charset="0"/>
              </a:rPr>
              <a:t>Santa Fe</a:t>
            </a:r>
          </a:p>
        </p:txBody>
      </p:sp>
      <p:sp>
        <p:nvSpPr>
          <p:cNvPr id="6" name="Donut 5"/>
          <p:cNvSpPr/>
          <p:nvPr/>
        </p:nvSpPr>
        <p:spPr>
          <a:xfrm>
            <a:off x="2761961" y="3216997"/>
            <a:ext cx="838200" cy="3048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0"/>
              <a:cs typeface="Arial" charset="0"/>
            </a:endParaRPr>
          </a:p>
        </p:txBody>
      </p:sp>
      <p:sp>
        <p:nvSpPr>
          <p:cNvPr id="7" name="Donut 6"/>
          <p:cNvSpPr/>
          <p:nvPr/>
        </p:nvSpPr>
        <p:spPr>
          <a:xfrm>
            <a:off x="3654136" y="3810000"/>
            <a:ext cx="838200" cy="304800"/>
          </a:xfrm>
          <a:prstGeom prst="donut">
            <a:avLst/>
          </a:prstGeom>
          <a:solidFill>
            <a:srgbClr val="FF0000"/>
          </a:solid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Book Antiqua"/>
              <a:ea typeface="ＭＳ Ｐゴシック" charset="0"/>
              <a:cs typeface="Arial" charset="0"/>
            </a:endParaRPr>
          </a:p>
        </p:txBody>
      </p:sp>
      <p:sp>
        <p:nvSpPr>
          <p:cNvPr id="8" name="TextBox 7"/>
          <p:cNvSpPr txBox="1">
            <a:spLocks noChangeArrowheads="1"/>
          </p:cNvSpPr>
          <p:nvPr/>
        </p:nvSpPr>
        <p:spPr bwMode="auto">
          <a:xfrm>
            <a:off x="2474623" y="2819400"/>
            <a:ext cx="117951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solidFill>
                  <a:schemeClr val="bg1"/>
                </a:solidFill>
                <a:latin typeface="Book Antiqua" pitchFamily="18" charset="0"/>
              </a:rPr>
              <a:t>Monterey</a:t>
            </a:r>
          </a:p>
        </p:txBody>
      </p:sp>
    </p:spTree>
    <p:extLst>
      <p:ext uri="{BB962C8B-B14F-4D97-AF65-F5344CB8AC3E}">
        <p14:creationId xmlns:p14="http://schemas.microsoft.com/office/powerpoint/2010/main" val="7001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Which way to go?</a:t>
            </a:r>
            <a:endParaRPr lang="en-US" b="1" dirty="0">
              <a:solidFill>
                <a:srgbClr val="FF0000"/>
              </a:solidFill>
              <a:latin typeface="Comic Sans MS"/>
              <a:cs typeface="Comic Sans MS"/>
            </a:endParaRPr>
          </a:p>
        </p:txBody>
      </p:sp>
      <p:sp>
        <p:nvSpPr>
          <p:cNvPr id="3" name="Content Placeholder 2"/>
          <p:cNvSpPr>
            <a:spLocks noGrp="1"/>
          </p:cNvSpPr>
          <p:nvPr>
            <p:ph sz="half" idx="2"/>
          </p:nvPr>
        </p:nvSpPr>
        <p:spPr/>
        <p:txBody>
          <a:bodyPr>
            <a:normAutofit fontScale="85000" lnSpcReduction="20000"/>
          </a:bodyPr>
          <a:lstStyle/>
          <a:p>
            <a:pPr>
              <a:buNone/>
            </a:pPr>
            <a:r>
              <a:rPr lang="en-US" b="1" dirty="0" smtClean="0">
                <a:latin typeface="Comic Sans MS"/>
                <a:cs typeface="Comic Sans MS"/>
              </a:rPr>
              <a:t> </a:t>
            </a:r>
            <a:endParaRPr lang="en-US" dirty="0">
              <a:latin typeface="Comic Sans MS"/>
              <a:cs typeface="Comic Sans MS"/>
            </a:endParaRPr>
          </a:p>
          <a:p>
            <a:pPr algn="ctr">
              <a:buNone/>
            </a:pPr>
            <a:r>
              <a:rPr lang="en-US" sz="3600" b="1" dirty="0" smtClean="0">
                <a:solidFill>
                  <a:srgbClr val="FF0000"/>
                </a:solidFill>
                <a:latin typeface="Comic Sans MS"/>
                <a:cs typeface="Comic Sans MS"/>
              </a:rPr>
              <a:t> You can go the Southern route which will be warmer, flatter, but crawling with the </a:t>
            </a:r>
            <a:r>
              <a:rPr lang="en-US" sz="3600" b="1" dirty="0" err="1" smtClean="0">
                <a:solidFill>
                  <a:srgbClr val="FF0000"/>
                </a:solidFill>
                <a:latin typeface="Comic Sans MS"/>
                <a:cs typeface="Comic Sans MS"/>
              </a:rPr>
              <a:t>Chiruma</a:t>
            </a:r>
            <a:r>
              <a:rPr lang="en-US" sz="3600" b="1" dirty="0" smtClean="0">
                <a:solidFill>
                  <a:srgbClr val="FF0000"/>
                </a:solidFill>
                <a:latin typeface="Comic Sans MS"/>
                <a:cs typeface="Comic Sans MS"/>
              </a:rPr>
              <a:t> Indians who have a reputation for eating intruders.  </a:t>
            </a:r>
          </a:p>
          <a:p>
            <a:pPr algn="ctr"/>
            <a:endParaRPr lang="en-US" sz="3600" dirty="0"/>
          </a:p>
        </p:txBody>
      </p:sp>
      <p:sp>
        <p:nvSpPr>
          <p:cNvPr id="7" name="Content Placeholder 6"/>
          <p:cNvSpPr>
            <a:spLocks noGrp="1"/>
          </p:cNvSpPr>
          <p:nvPr>
            <p:ph sz="quarter" idx="4"/>
          </p:nvPr>
        </p:nvSpPr>
        <p:spPr/>
        <p:txBody>
          <a:bodyPr/>
          <a:lstStyle/>
          <a:p>
            <a:pPr lvl="0"/>
            <a:endParaRPr lang="en-US" b="1" dirty="0" smtClean="0">
              <a:solidFill>
                <a:srgbClr val="0000FF"/>
              </a:solidFill>
            </a:endParaRPr>
          </a:p>
          <a:p>
            <a:pPr lvl="0"/>
            <a:r>
              <a:rPr lang="en-US" b="1" dirty="0" smtClean="0">
                <a:solidFill>
                  <a:srgbClr val="0000FF"/>
                </a:solidFill>
              </a:rPr>
              <a:t>You can go North which is a longer road and you might get caught in the snowy winter storms in the mountains. </a:t>
            </a:r>
          </a:p>
        </p:txBody>
      </p:sp>
      <p:sp>
        <p:nvSpPr>
          <p:cNvPr id="10" name="Action Button: Custom 9">
            <a:hlinkClick r:id="" action="ppaction://hlinkshowjump?jump=nextslide" highlightClick="1"/>
          </p:cNvPr>
          <p:cNvSpPr/>
          <p:nvPr/>
        </p:nvSpPr>
        <p:spPr>
          <a:xfrm>
            <a:off x="1676400" y="1417638"/>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 South</a:t>
            </a:r>
            <a:endParaRPr lang="en-US" dirty="0"/>
          </a:p>
        </p:txBody>
      </p:sp>
      <p:sp>
        <p:nvSpPr>
          <p:cNvPr id="11" name="Action Button: Custom 10">
            <a:hlinkClick r:id="rId2" action="ppaction://hlinksldjump" highlightClick="1"/>
          </p:cNvPr>
          <p:cNvSpPr/>
          <p:nvPr/>
        </p:nvSpPr>
        <p:spPr>
          <a:xfrm>
            <a:off x="5943600" y="1417638"/>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 North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NO!!!!</a:t>
            </a:r>
            <a:endParaRPr lang="en-US" dirty="0"/>
          </a:p>
        </p:txBody>
      </p:sp>
      <p:sp>
        <p:nvSpPr>
          <p:cNvPr id="3" name="Content Placeholder 2"/>
          <p:cNvSpPr>
            <a:spLocks noGrp="1"/>
          </p:cNvSpPr>
          <p:nvPr>
            <p:ph idx="1"/>
          </p:nvPr>
        </p:nvSpPr>
        <p:spPr>
          <a:xfrm>
            <a:off x="457200" y="1600200"/>
            <a:ext cx="4572000" cy="4525963"/>
          </a:xfrm>
        </p:spPr>
        <p:txBody>
          <a:bodyPr>
            <a:normAutofit fontScale="92500" lnSpcReduction="20000"/>
          </a:bodyPr>
          <a:lstStyle/>
          <a:p>
            <a:pPr algn="ctr">
              <a:buNone/>
            </a:pPr>
            <a:r>
              <a:rPr lang="en-US" sz="3600" b="1" dirty="0" smtClean="0">
                <a:latin typeface="Comic Sans MS"/>
                <a:cs typeface="Comic Sans MS"/>
              </a:rPr>
              <a:t> </a:t>
            </a:r>
            <a:r>
              <a:rPr lang="en-US" sz="3600" b="1" dirty="0">
                <a:latin typeface="Comic Sans MS"/>
                <a:cs typeface="Comic Sans MS"/>
              </a:rPr>
              <a:t>You are out only a week when your camp is raided by </a:t>
            </a:r>
            <a:r>
              <a:rPr lang="en-US" sz="3600" b="1" dirty="0" err="1">
                <a:latin typeface="Comic Sans MS"/>
                <a:cs typeface="Comic Sans MS"/>
              </a:rPr>
              <a:t>Chiruma</a:t>
            </a:r>
            <a:r>
              <a:rPr lang="en-US" sz="3600" b="1" dirty="0">
                <a:latin typeface="Comic Sans MS"/>
                <a:cs typeface="Comic Sans MS"/>
              </a:rPr>
              <a:t> warriors.  You are taken to their camp and are marinated in wild onions and BBQ '</a:t>
            </a:r>
            <a:r>
              <a:rPr lang="en-US" sz="3600" b="1" dirty="0" err="1">
                <a:latin typeface="Comic Sans MS"/>
                <a:cs typeface="Comic Sans MS"/>
              </a:rPr>
              <a:t>ed</a:t>
            </a:r>
            <a:r>
              <a:rPr lang="en-US" sz="3600" b="1" dirty="0">
                <a:latin typeface="Comic Sans MS"/>
                <a:cs typeface="Comic Sans MS"/>
              </a:rPr>
              <a:t> rotisserie style over a slow flame.  Choose again.</a:t>
            </a:r>
            <a:endParaRPr lang="en-US" sz="3600" dirty="0">
              <a:latin typeface="Comic Sans MS"/>
              <a:cs typeface="Comic Sans MS"/>
            </a:endParaRPr>
          </a:p>
          <a:p>
            <a:endParaRPr lang="en-US" dirty="0"/>
          </a:p>
        </p:txBody>
      </p:sp>
      <p:pic>
        <p:nvPicPr>
          <p:cNvPr id="4" name="Picture 3" descr="ChickenLeg_Cushion1.jpg"/>
          <p:cNvPicPr>
            <a:picLocks noChangeAspect="1"/>
          </p:cNvPicPr>
          <p:nvPr/>
        </p:nvPicPr>
        <p:blipFill>
          <a:blip r:embed="rId2"/>
          <a:stretch>
            <a:fillRect/>
          </a:stretch>
        </p:blipFill>
        <p:spPr>
          <a:xfrm>
            <a:off x="5626100" y="1417638"/>
            <a:ext cx="3060700" cy="4234420"/>
          </a:xfrm>
          <a:prstGeom prst="rect">
            <a:avLst/>
          </a:prstGeom>
        </p:spPr>
      </p:pic>
      <p:sp>
        <p:nvSpPr>
          <p:cNvPr id="5" name="Action Button: Custom 4">
            <a:hlinkClick r:id="rId3" action="ppaction://hlinksldjump" highlightClick="1"/>
          </p:cNvPr>
          <p:cNvSpPr/>
          <p:nvPr/>
        </p:nvSpPr>
        <p:spPr>
          <a:xfrm>
            <a:off x="6019800" y="5652058"/>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 “NORTH”</a:t>
            </a:r>
            <a:endParaRPr lang="en-US" dirty="0"/>
          </a:p>
        </p:txBody>
      </p:sp>
      <p:sp>
        <p:nvSpPr>
          <p:cNvPr id="3" name="Content Placeholder 2"/>
          <p:cNvSpPr>
            <a:spLocks noGrp="1"/>
          </p:cNvSpPr>
          <p:nvPr>
            <p:ph idx="1"/>
          </p:nvPr>
        </p:nvSpPr>
        <p:spPr/>
        <p:txBody>
          <a:bodyPr/>
          <a:lstStyle/>
          <a:p>
            <a:pPr algn="ctr">
              <a:buNone/>
            </a:pPr>
            <a:r>
              <a:rPr lang="en-US" sz="3600" b="1" dirty="0" smtClean="0">
                <a:latin typeface="Comic Sans MS"/>
                <a:cs typeface="Comic Sans MS"/>
              </a:rPr>
              <a:t> </a:t>
            </a:r>
            <a:r>
              <a:rPr lang="en-US" sz="6600" b="1" dirty="0"/>
              <a:t>Good choice! </a:t>
            </a:r>
            <a:endParaRPr lang="en-US" sz="6600" dirty="0" smtClean="0">
              <a:latin typeface="Comic Sans MS"/>
              <a:cs typeface="Comic Sans MS"/>
            </a:endParaRPr>
          </a:p>
          <a:p>
            <a:endParaRPr lang="en-US" dirty="0"/>
          </a:p>
        </p:txBody>
      </p:sp>
      <p:sp>
        <p:nvSpPr>
          <p:cNvPr id="4" name="Smiley Face 3"/>
          <p:cNvSpPr/>
          <p:nvPr/>
        </p:nvSpPr>
        <p:spPr>
          <a:xfrm>
            <a:off x="3200400" y="2971800"/>
            <a:ext cx="2668568" cy="2463890"/>
          </a:xfrm>
          <a:prstGeom prst="smileyFace">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03238"/>
            <a:ext cx="8229600" cy="45719"/>
          </a:xfrm>
        </p:spPr>
        <p:txBody>
          <a:bodyPr>
            <a:normAutofit fontScale="90000"/>
          </a:bodyPr>
          <a:lstStyle/>
          <a:p>
            <a:endParaRPr lang="en-US" dirty="0"/>
          </a:p>
        </p:txBody>
      </p:sp>
      <p:sp>
        <p:nvSpPr>
          <p:cNvPr id="13" name="Content Placeholder 12"/>
          <p:cNvSpPr>
            <a:spLocks noGrp="1"/>
          </p:cNvSpPr>
          <p:nvPr>
            <p:ph idx="1"/>
          </p:nvPr>
        </p:nvSpPr>
        <p:spPr>
          <a:xfrm>
            <a:off x="457200" y="914400"/>
            <a:ext cx="8229600" cy="5181600"/>
          </a:xfrm>
        </p:spPr>
        <p:txBody>
          <a:bodyPr>
            <a:normAutofit/>
          </a:bodyPr>
          <a:lstStyle/>
          <a:p>
            <a:pPr algn="ctr">
              <a:buNone/>
            </a:pPr>
            <a:r>
              <a:rPr lang="en-US" b="1" dirty="0" smtClean="0"/>
              <a:t>	Now </a:t>
            </a:r>
            <a:r>
              <a:rPr lang="en-US" b="1" dirty="0"/>
              <a:t>you have to put together your</a:t>
            </a:r>
            <a:r>
              <a:rPr lang="en-US" b="1" dirty="0" smtClean="0"/>
              <a:t> exploration party</a:t>
            </a:r>
            <a:r>
              <a:rPr lang="en-US" b="1" dirty="0"/>
              <a:t>.</a:t>
            </a:r>
            <a:r>
              <a:rPr lang="en-US" b="1" dirty="0" smtClean="0"/>
              <a:t> You may choose ONLY 3 of </a:t>
            </a:r>
            <a:r>
              <a:rPr lang="en-US" b="1" dirty="0"/>
              <a:t>the </a:t>
            </a:r>
            <a:r>
              <a:rPr lang="en-US" b="1" dirty="0" smtClean="0"/>
              <a:t>following people:</a:t>
            </a:r>
            <a:endParaRPr lang="en-US" b="1" dirty="0" smtClean="0">
              <a:latin typeface="Comic Sans MS"/>
              <a:cs typeface="Comic Sans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8229600" cy="1143000"/>
          </a:xfrm>
        </p:spPr>
        <p:txBody>
          <a:bodyPr/>
          <a:lstStyle/>
          <a:p>
            <a:r>
              <a:rPr lang="en-US" sz="6000" dirty="0" smtClean="0"/>
              <a:t>Joaquin</a:t>
            </a:r>
            <a:endParaRPr lang="en-US" sz="6000" dirty="0"/>
          </a:p>
        </p:txBody>
      </p:sp>
      <p:sp>
        <p:nvSpPr>
          <p:cNvPr id="3" name="Content Placeholder 2"/>
          <p:cNvSpPr>
            <a:spLocks noGrp="1"/>
          </p:cNvSpPr>
          <p:nvPr>
            <p:ph idx="1"/>
          </p:nvPr>
        </p:nvSpPr>
        <p:spPr>
          <a:xfrm>
            <a:off x="4572000" y="1600200"/>
            <a:ext cx="4371220" cy="4525963"/>
          </a:xfrm>
        </p:spPr>
        <p:txBody>
          <a:bodyPr/>
          <a:lstStyle/>
          <a:p>
            <a:pPr algn="ctr">
              <a:buNone/>
            </a:pPr>
            <a:r>
              <a:rPr lang="en-US" dirty="0" smtClean="0"/>
              <a:t>A 12 year old Ute boy from the place that today is called “</a:t>
            </a:r>
            <a:r>
              <a:rPr lang="en-US" dirty="0"/>
              <a:t>P</a:t>
            </a:r>
            <a:r>
              <a:rPr lang="en-US" dirty="0" smtClean="0"/>
              <a:t>rovo”</a:t>
            </a:r>
            <a:endParaRPr lang="en-US" dirty="0"/>
          </a:p>
        </p:txBody>
      </p:sp>
      <p:pic>
        <p:nvPicPr>
          <p:cNvPr id="7" name="Picture 6" descr="IndianBoy.jpg"/>
          <p:cNvPicPr>
            <a:picLocks noChangeAspect="1"/>
          </p:cNvPicPr>
          <p:nvPr/>
        </p:nvPicPr>
        <p:blipFill>
          <a:blip r:embed="rId2"/>
          <a:stretch>
            <a:fillRect/>
          </a:stretch>
        </p:blipFill>
        <p:spPr>
          <a:xfrm>
            <a:off x="457200" y="304800"/>
            <a:ext cx="4114800" cy="61783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lstStyle/>
          <a:p>
            <a:r>
              <a:rPr lang="en-US" sz="6000" dirty="0" smtClean="0"/>
              <a:t>Don Julio</a:t>
            </a:r>
            <a:endParaRPr lang="en-US" sz="6000" dirty="0"/>
          </a:p>
        </p:txBody>
      </p:sp>
      <p:sp>
        <p:nvSpPr>
          <p:cNvPr id="3" name="Content Placeholder 2"/>
          <p:cNvSpPr>
            <a:spLocks noGrp="1"/>
          </p:cNvSpPr>
          <p:nvPr>
            <p:ph idx="1"/>
          </p:nvPr>
        </p:nvSpPr>
        <p:spPr>
          <a:xfrm>
            <a:off x="4038600" y="1981200"/>
            <a:ext cx="5105400" cy="4525963"/>
          </a:xfrm>
        </p:spPr>
        <p:txBody>
          <a:bodyPr/>
          <a:lstStyle/>
          <a:p>
            <a:pPr algn="ctr">
              <a:buNone/>
            </a:pPr>
            <a:r>
              <a:rPr lang="en-US" dirty="0" smtClean="0"/>
              <a:t>A brilliant Military strategist</a:t>
            </a:r>
            <a:endParaRPr lang="en-US" dirty="0"/>
          </a:p>
        </p:txBody>
      </p:sp>
      <p:pic>
        <p:nvPicPr>
          <p:cNvPr id="4" name="Picture 3" descr="santaanna_1.jpg"/>
          <p:cNvPicPr>
            <a:picLocks noChangeAspect="1"/>
          </p:cNvPicPr>
          <p:nvPr/>
        </p:nvPicPr>
        <p:blipFill>
          <a:blip r:embed="rId2"/>
          <a:stretch>
            <a:fillRect/>
          </a:stretch>
        </p:blipFill>
        <p:spPr>
          <a:xfrm>
            <a:off x="457200" y="465592"/>
            <a:ext cx="3962400" cy="56605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229600" cy="1143000"/>
          </a:xfrm>
        </p:spPr>
        <p:txBody>
          <a:bodyPr/>
          <a:lstStyle/>
          <a:p>
            <a:r>
              <a:rPr lang="en-US" sz="6000" dirty="0" err="1" smtClean="0"/>
              <a:t>Miera</a:t>
            </a:r>
            <a:endParaRPr lang="en-US" sz="6000" dirty="0"/>
          </a:p>
        </p:txBody>
      </p:sp>
      <p:sp>
        <p:nvSpPr>
          <p:cNvPr id="3" name="Content Placeholder 2"/>
          <p:cNvSpPr>
            <a:spLocks noGrp="1"/>
          </p:cNvSpPr>
          <p:nvPr>
            <p:ph idx="1"/>
          </p:nvPr>
        </p:nvSpPr>
        <p:spPr>
          <a:xfrm>
            <a:off x="4495800" y="1600200"/>
            <a:ext cx="4495800" cy="4525963"/>
          </a:xfrm>
        </p:spPr>
        <p:txBody>
          <a:bodyPr/>
          <a:lstStyle/>
          <a:p>
            <a:pPr algn="ctr">
              <a:buNone/>
            </a:pPr>
            <a:r>
              <a:rPr lang="en-US" dirty="0" smtClean="0"/>
              <a:t>A retired Spanish Military Engineer who has map making skills</a:t>
            </a:r>
            <a:endParaRPr lang="en-US" dirty="0"/>
          </a:p>
        </p:txBody>
      </p:sp>
      <p:pic>
        <p:nvPicPr>
          <p:cNvPr id="6" name="Picture 5" descr="MEXICO_09_Galvan-Shooting.jpg"/>
          <p:cNvPicPr>
            <a:picLocks noChangeAspect="1"/>
          </p:cNvPicPr>
          <p:nvPr/>
        </p:nvPicPr>
        <p:blipFill>
          <a:blip r:embed="rId2">
            <a:lum bright="-5000" contrast="12000"/>
          </a:blip>
          <a:stretch>
            <a:fillRect/>
          </a:stretch>
        </p:blipFill>
        <p:spPr>
          <a:xfrm>
            <a:off x="304800" y="1219200"/>
            <a:ext cx="4315581" cy="45608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2011.jpg"/>
          <p:cNvPicPr>
            <a:picLocks noChangeAspect="1"/>
          </p:cNvPicPr>
          <p:nvPr/>
        </p:nvPicPr>
        <p:blipFill>
          <a:blip r:embed="rId2"/>
          <a:stretch>
            <a:fillRect/>
          </a:stretch>
        </p:blipFill>
        <p:spPr>
          <a:xfrm>
            <a:off x="195262" y="1650321"/>
            <a:ext cx="5519738" cy="4217079"/>
          </a:xfrm>
          <a:prstGeom prst="rect">
            <a:avLst/>
          </a:prstGeom>
        </p:spPr>
      </p:pic>
      <p:sp>
        <p:nvSpPr>
          <p:cNvPr id="2" name="Title 1"/>
          <p:cNvSpPr>
            <a:spLocks noGrp="1"/>
          </p:cNvSpPr>
          <p:nvPr>
            <p:ph type="title"/>
          </p:nvPr>
        </p:nvSpPr>
        <p:spPr/>
        <p:txBody>
          <a:bodyPr/>
          <a:lstStyle/>
          <a:p>
            <a:r>
              <a:rPr lang="en-US" sz="6000" dirty="0" smtClean="0"/>
              <a:t>Jose Padilla</a:t>
            </a:r>
            <a:endParaRPr lang="en-US" sz="6000" dirty="0"/>
          </a:p>
        </p:txBody>
      </p:sp>
      <p:sp>
        <p:nvSpPr>
          <p:cNvPr id="3" name="Content Placeholder 2"/>
          <p:cNvSpPr>
            <a:spLocks noGrp="1"/>
          </p:cNvSpPr>
          <p:nvPr>
            <p:ph idx="1"/>
          </p:nvPr>
        </p:nvSpPr>
        <p:spPr>
          <a:xfrm>
            <a:off x="4572000" y="1447800"/>
            <a:ext cx="4371220" cy="4525963"/>
          </a:xfrm>
        </p:spPr>
        <p:txBody>
          <a:bodyPr/>
          <a:lstStyle/>
          <a:p>
            <a:pPr algn="ctr">
              <a:buNone/>
            </a:pPr>
            <a:r>
              <a:rPr lang="en-US" dirty="0" smtClean="0"/>
              <a:t>An expert chicken fighter</a:t>
            </a:r>
            <a:endParaRPr lang="en-US" dirty="0"/>
          </a:p>
        </p:txBody>
      </p:sp>
      <p:pic>
        <p:nvPicPr>
          <p:cNvPr id="7" name="Picture 6" descr="fighting-chickens.jpg"/>
          <p:cNvPicPr>
            <a:picLocks noChangeAspect="1"/>
          </p:cNvPicPr>
          <p:nvPr/>
        </p:nvPicPr>
        <p:blipFill>
          <a:blip r:embed="rId3"/>
          <a:stretch>
            <a:fillRect/>
          </a:stretch>
        </p:blipFill>
        <p:spPr>
          <a:xfrm>
            <a:off x="5293557" y="3845910"/>
            <a:ext cx="3649663" cy="27737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1400’s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Merchants in Europe wanted to buy and sell goods with people in faraway places.  </a:t>
            </a:r>
            <a:endParaRPr lang="en-US" dirty="0"/>
          </a:p>
          <a:p>
            <a:r>
              <a:rPr lang="en-US" dirty="0" smtClean="0"/>
              <a:t>Travel on water was easier so Christopher Columbus set out in search of a trade route from Europe to Asia, but ended up in present day North America. </a:t>
            </a:r>
            <a:endParaRPr lang="en-US" dirty="0"/>
          </a:p>
        </p:txBody>
      </p:sp>
    </p:spTree>
    <p:extLst>
      <p:ext uri="{BB962C8B-B14F-4D97-AF65-F5344CB8AC3E}">
        <p14:creationId xmlns:p14="http://schemas.microsoft.com/office/powerpoint/2010/main" val="881636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8229600" cy="1143000"/>
          </a:xfrm>
        </p:spPr>
        <p:txBody>
          <a:bodyPr/>
          <a:lstStyle/>
          <a:p>
            <a:r>
              <a:rPr lang="en-US" sz="6000" dirty="0" smtClean="0"/>
              <a:t>Muniz</a:t>
            </a:r>
            <a:endParaRPr lang="en-US" sz="6000" dirty="0"/>
          </a:p>
        </p:txBody>
      </p:sp>
      <p:sp>
        <p:nvSpPr>
          <p:cNvPr id="3" name="Content Placeholder 2"/>
          <p:cNvSpPr>
            <a:spLocks noGrp="1"/>
          </p:cNvSpPr>
          <p:nvPr>
            <p:ph idx="1"/>
          </p:nvPr>
        </p:nvSpPr>
        <p:spPr>
          <a:xfrm>
            <a:off x="4572000" y="1600200"/>
            <a:ext cx="4371220" cy="4525963"/>
          </a:xfrm>
        </p:spPr>
        <p:txBody>
          <a:bodyPr/>
          <a:lstStyle/>
          <a:p>
            <a:pPr algn="ctr">
              <a:buNone/>
            </a:pPr>
            <a:r>
              <a:rPr lang="en-US" dirty="0" smtClean="0"/>
              <a:t>Speaks Ute AND Spanish and cooks some mean corn on the cob!</a:t>
            </a:r>
            <a:endParaRPr lang="en-US" dirty="0"/>
          </a:p>
        </p:txBody>
      </p:sp>
      <p:pic>
        <p:nvPicPr>
          <p:cNvPr id="6" name="Picture 5" descr="n56333971323_1002.jpg"/>
          <p:cNvPicPr>
            <a:picLocks noChangeAspect="1"/>
          </p:cNvPicPr>
          <p:nvPr/>
        </p:nvPicPr>
        <p:blipFill>
          <a:blip r:embed="rId2">
            <a:lum contrast="12000"/>
          </a:blip>
          <a:stretch>
            <a:fillRect/>
          </a:stretch>
        </p:blipFill>
        <p:spPr>
          <a:xfrm>
            <a:off x="457200" y="457200"/>
            <a:ext cx="4114800" cy="6172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So who will you take??</a:t>
            </a:r>
            <a:br>
              <a:rPr lang="en-US" dirty="0" smtClean="0"/>
            </a:br>
            <a:r>
              <a:rPr lang="en-US" sz="1333" dirty="0" smtClean="0"/>
              <a:t>To choose a person click their picture</a:t>
            </a:r>
            <a:endParaRPr lang="en-US" sz="1333" dirty="0"/>
          </a:p>
        </p:txBody>
      </p:sp>
      <p:sp>
        <p:nvSpPr>
          <p:cNvPr id="5" name="Content Placeholder 4"/>
          <p:cNvSpPr>
            <a:spLocks noGrp="1"/>
          </p:cNvSpPr>
          <p:nvPr>
            <p:ph idx="1"/>
          </p:nvPr>
        </p:nvSpPr>
        <p:spPr/>
        <p:txBody>
          <a:bodyPr>
            <a:normAutofit/>
          </a:bodyPr>
          <a:lstStyle/>
          <a:p>
            <a:pPr algn="ctr"/>
            <a:r>
              <a:rPr lang="en-US" dirty="0" smtClean="0"/>
              <a:t>Joaquin</a:t>
            </a:r>
          </a:p>
          <a:p>
            <a:pPr algn="ctr"/>
            <a:r>
              <a:rPr lang="en-US" dirty="0" smtClean="0"/>
              <a:t>Don Julio</a:t>
            </a:r>
          </a:p>
          <a:p>
            <a:pPr algn="ctr"/>
            <a:r>
              <a:rPr lang="en-US" dirty="0" smtClean="0"/>
              <a:t>Muniz</a:t>
            </a:r>
          </a:p>
          <a:p>
            <a:pPr algn="ctr"/>
            <a:r>
              <a:rPr lang="en-US" dirty="0" err="1" smtClean="0"/>
              <a:t>Miera</a:t>
            </a:r>
            <a:endParaRPr lang="en-US" dirty="0" smtClean="0"/>
          </a:p>
          <a:p>
            <a:pPr algn="ctr"/>
            <a:r>
              <a:rPr lang="en-US" dirty="0" smtClean="0"/>
              <a:t>Jose Padilla</a:t>
            </a:r>
          </a:p>
          <a:p>
            <a:pPr algn="ctr"/>
            <a:endParaRPr lang="en-US" dirty="0" smtClean="0"/>
          </a:p>
        </p:txBody>
      </p:sp>
      <p:pic>
        <p:nvPicPr>
          <p:cNvPr id="4" name="Picture 3" descr="n56333971323_1002.jpg">
            <a:hlinkClick r:id="rId2" action="ppaction://hlinksldjump"/>
          </p:cNvPr>
          <p:cNvPicPr>
            <a:picLocks noChangeAspect="1"/>
          </p:cNvPicPr>
          <p:nvPr/>
        </p:nvPicPr>
        <p:blipFill>
          <a:blip r:embed="rId3"/>
          <a:stretch>
            <a:fillRect/>
          </a:stretch>
        </p:blipFill>
        <p:spPr>
          <a:xfrm>
            <a:off x="2667000" y="3200400"/>
            <a:ext cx="792691" cy="1219200"/>
          </a:xfrm>
          <a:prstGeom prst="rect">
            <a:avLst/>
          </a:prstGeom>
        </p:spPr>
      </p:pic>
      <p:pic>
        <p:nvPicPr>
          <p:cNvPr id="6" name="Picture 5" descr="IndianBoy.jpg">
            <a:hlinkClick r:id="" action="ppaction://hlinkshowjump?jump=nextslide"/>
          </p:cNvPr>
          <p:cNvPicPr>
            <a:picLocks noChangeAspect="1"/>
          </p:cNvPicPr>
          <p:nvPr/>
        </p:nvPicPr>
        <p:blipFill>
          <a:blip r:embed="rId4"/>
          <a:stretch>
            <a:fillRect/>
          </a:stretch>
        </p:blipFill>
        <p:spPr>
          <a:xfrm>
            <a:off x="2362200" y="1361442"/>
            <a:ext cx="950912" cy="1229358"/>
          </a:xfrm>
          <a:prstGeom prst="rect">
            <a:avLst/>
          </a:prstGeom>
        </p:spPr>
      </p:pic>
      <p:pic>
        <p:nvPicPr>
          <p:cNvPr id="8" name="Picture 7" descr="MEXICO_09_Galvan-Shooting.jpg">
            <a:hlinkClick r:id="rId5" action="ppaction://hlinksldjump"/>
          </p:cNvPr>
          <p:cNvPicPr>
            <a:picLocks noChangeAspect="1"/>
          </p:cNvPicPr>
          <p:nvPr/>
        </p:nvPicPr>
        <p:blipFill>
          <a:blip r:embed="rId6"/>
          <a:stretch>
            <a:fillRect/>
          </a:stretch>
        </p:blipFill>
        <p:spPr>
          <a:xfrm>
            <a:off x="5707684" y="4230687"/>
            <a:ext cx="899768" cy="950913"/>
          </a:xfrm>
          <a:prstGeom prst="rect">
            <a:avLst/>
          </a:prstGeom>
        </p:spPr>
      </p:pic>
      <p:pic>
        <p:nvPicPr>
          <p:cNvPr id="9" name="Picture 8" descr="santaanna_1.jpg">
            <a:hlinkClick r:id="rId7" action="ppaction://hlinksldjump"/>
          </p:cNvPr>
          <p:cNvPicPr>
            <a:picLocks noChangeAspect="1"/>
          </p:cNvPicPr>
          <p:nvPr/>
        </p:nvPicPr>
        <p:blipFill>
          <a:blip r:embed="rId8"/>
          <a:stretch>
            <a:fillRect/>
          </a:stretch>
        </p:blipFill>
        <p:spPr>
          <a:xfrm>
            <a:off x="6172200" y="2438400"/>
            <a:ext cx="717868" cy="1025525"/>
          </a:xfrm>
          <a:prstGeom prst="rect">
            <a:avLst/>
          </a:prstGeom>
        </p:spPr>
      </p:pic>
      <p:pic>
        <p:nvPicPr>
          <p:cNvPr id="10" name="Picture 9" descr="92011.jpg">
            <a:hlinkClick r:id="rId9" action="ppaction://hlinksldjump"/>
          </p:cNvPr>
          <p:cNvPicPr>
            <a:picLocks noChangeAspect="1"/>
          </p:cNvPicPr>
          <p:nvPr/>
        </p:nvPicPr>
        <p:blipFill>
          <a:blip r:embed="rId10"/>
          <a:stretch>
            <a:fillRect/>
          </a:stretch>
        </p:blipFill>
        <p:spPr>
          <a:xfrm>
            <a:off x="1614911" y="5257800"/>
            <a:ext cx="1128289" cy="862013"/>
          </a:xfrm>
          <a:prstGeom prst="rect">
            <a:avLst/>
          </a:prstGeom>
        </p:spPr>
      </p:pic>
      <p:sp>
        <p:nvSpPr>
          <p:cNvPr id="11" name="Action Button: Custom 10">
            <a:hlinkClick r:id="rId11" action="ppaction://hlinksldjump" highlightClick="1"/>
          </p:cNvPr>
          <p:cNvSpPr/>
          <p:nvPr/>
        </p:nvSpPr>
        <p:spPr>
          <a:xfrm>
            <a:off x="7644384" y="5598605"/>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5">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5">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5">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5">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8229600" cy="1143000"/>
          </a:xfrm>
        </p:spPr>
        <p:txBody>
          <a:bodyPr/>
          <a:lstStyle/>
          <a:p>
            <a:r>
              <a:rPr lang="en-US" sz="6000" dirty="0" smtClean="0"/>
              <a:t>Joaquin</a:t>
            </a:r>
            <a:endParaRPr lang="en-US" sz="6000" dirty="0"/>
          </a:p>
        </p:txBody>
      </p:sp>
      <p:sp>
        <p:nvSpPr>
          <p:cNvPr id="3" name="Content Placeholder 2"/>
          <p:cNvSpPr>
            <a:spLocks noGrp="1"/>
          </p:cNvSpPr>
          <p:nvPr>
            <p:ph idx="1"/>
          </p:nvPr>
        </p:nvSpPr>
        <p:spPr>
          <a:xfrm>
            <a:off x="4572000" y="1600200"/>
            <a:ext cx="4371220" cy="4525963"/>
          </a:xfrm>
        </p:spPr>
        <p:txBody>
          <a:bodyPr>
            <a:normAutofit fontScale="77500" lnSpcReduction="20000"/>
          </a:bodyPr>
          <a:lstStyle/>
          <a:p>
            <a:pPr algn="ctr">
              <a:buNone/>
            </a:pPr>
            <a:r>
              <a:rPr lang="en-US" dirty="0" smtClean="0"/>
              <a:t>If you didn’t pick him, you have no idea where you are going, run out of food and die after eating each other in the rocky mountains!!</a:t>
            </a:r>
          </a:p>
          <a:p>
            <a:pPr algn="ctr">
              <a:buNone/>
            </a:pPr>
            <a:r>
              <a:rPr lang="en-US" dirty="0" smtClean="0"/>
              <a:t>Good Choice!</a:t>
            </a:r>
            <a:endParaRPr lang="en-US" dirty="0"/>
          </a:p>
        </p:txBody>
      </p:sp>
      <p:pic>
        <p:nvPicPr>
          <p:cNvPr id="7" name="Picture 6" descr="IndianBoy.jpg"/>
          <p:cNvPicPr>
            <a:picLocks noChangeAspect="1"/>
          </p:cNvPicPr>
          <p:nvPr/>
        </p:nvPicPr>
        <p:blipFill>
          <a:blip r:embed="rId2"/>
          <a:stretch>
            <a:fillRect/>
          </a:stretch>
        </p:blipFill>
        <p:spPr>
          <a:xfrm>
            <a:off x="457200" y="304800"/>
            <a:ext cx="4114800" cy="6178379"/>
          </a:xfrm>
          <a:prstGeom prst="rect">
            <a:avLst/>
          </a:prstGeom>
        </p:spPr>
      </p:pic>
      <p:sp>
        <p:nvSpPr>
          <p:cNvPr id="5" name="Action Button: Custom 4">
            <a:hlinkClick r:id="rId3" action="ppaction://hlinksldjump" highlightClick="1"/>
          </p:cNvPr>
          <p:cNvSpPr/>
          <p:nvPr/>
        </p:nvSpPr>
        <p:spPr>
          <a:xfrm>
            <a:off x="4572000" y="5815584"/>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229600" cy="1143000"/>
          </a:xfrm>
        </p:spPr>
        <p:txBody>
          <a:bodyPr/>
          <a:lstStyle/>
          <a:p>
            <a:r>
              <a:rPr lang="en-US" sz="6000" dirty="0" smtClean="0"/>
              <a:t>Don Julio</a:t>
            </a:r>
            <a:endParaRPr lang="en-US" sz="6000" dirty="0"/>
          </a:p>
        </p:txBody>
      </p:sp>
      <p:sp>
        <p:nvSpPr>
          <p:cNvPr id="3" name="Content Placeholder 2"/>
          <p:cNvSpPr>
            <a:spLocks noGrp="1"/>
          </p:cNvSpPr>
          <p:nvPr>
            <p:ph idx="1"/>
          </p:nvPr>
        </p:nvSpPr>
        <p:spPr>
          <a:xfrm>
            <a:off x="4038600" y="1981200"/>
            <a:ext cx="5105400" cy="4525963"/>
          </a:xfrm>
        </p:spPr>
        <p:txBody>
          <a:bodyPr>
            <a:normAutofit fontScale="62500" lnSpcReduction="20000"/>
          </a:bodyPr>
          <a:lstStyle/>
          <a:p>
            <a:pPr algn="ctr">
              <a:buNone/>
            </a:pPr>
            <a:r>
              <a:rPr lang="en-US" dirty="0" smtClean="0"/>
              <a:t>Although he is cool…he is not a good choice.</a:t>
            </a:r>
          </a:p>
          <a:p>
            <a:pPr algn="ctr">
              <a:buNone/>
            </a:pPr>
            <a:r>
              <a:rPr lang="en-US" dirty="0" smtClean="0"/>
              <a:t>Why do you need to worry about having a military planner with you?  You are “men of the cloth” – you don’t plan to hurt a soul!! Remember, you are just looking for a fast way to California…you are NOT going to war!!!</a:t>
            </a:r>
            <a:endParaRPr lang="en-US" dirty="0"/>
          </a:p>
        </p:txBody>
      </p:sp>
      <p:pic>
        <p:nvPicPr>
          <p:cNvPr id="4" name="Picture 3" descr="santaanna_1.jpg"/>
          <p:cNvPicPr>
            <a:picLocks noChangeAspect="1"/>
          </p:cNvPicPr>
          <p:nvPr/>
        </p:nvPicPr>
        <p:blipFill>
          <a:blip r:embed="rId2"/>
          <a:stretch>
            <a:fillRect/>
          </a:stretch>
        </p:blipFill>
        <p:spPr>
          <a:xfrm>
            <a:off x="228600" y="465592"/>
            <a:ext cx="3962400" cy="5660571"/>
          </a:xfrm>
          <a:prstGeom prst="rect">
            <a:avLst/>
          </a:prstGeom>
        </p:spPr>
      </p:pic>
      <p:sp>
        <p:nvSpPr>
          <p:cNvPr id="5" name="Action Button: Custom 4">
            <a:hlinkClick r:id="rId3" action="ppaction://hlinksldjump" highlightClick="1"/>
          </p:cNvPr>
          <p:cNvSpPr/>
          <p:nvPr/>
        </p:nvSpPr>
        <p:spPr>
          <a:xfrm>
            <a:off x="3517392" y="5815584"/>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229600" cy="1143000"/>
          </a:xfrm>
        </p:spPr>
        <p:txBody>
          <a:bodyPr/>
          <a:lstStyle/>
          <a:p>
            <a:r>
              <a:rPr lang="en-US" sz="6000" dirty="0" err="1" smtClean="0"/>
              <a:t>Meira</a:t>
            </a:r>
            <a:endParaRPr lang="en-US" sz="6000" dirty="0"/>
          </a:p>
        </p:txBody>
      </p:sp>
      <p:sp>
        <p:nvSpPr>
          <p:cNvPr id="3" name="Content Placeholder 2"/>
          <p:cNvSpPr>
            <a:spLocks noGrp="1"/>
          </p:cNvSpPr>
          <p:nvPr>
            <p:ph idx="1"/>
          </p:nvPr>
        </p:nvSpPr>
        <p:spPr>
          <a:xfrm>
            <a:off x="4495800" y="1600200"/>
            <a:ext cx="4495800" cy="4800600"/>
          </a:xfrm>
        </p:spPr>
        <p:txBody>
          <a:bodyPr>
            <a:normAutofit fontScale="70000" lnSpcReduction="20000"/>
          </a:bodyPr>
          <a:lstStyle/>
          <a:p>
            <a:pPr algn="ctr">
              <a:buNone/>
            </a:pPr>
            <a:r>
              <a:rPr lang="en-US" dirty="0" smtClean="0"/>
              <a:t>If you didn’t take him, you might make it to Utah…but without maps, you get lost in the mountains on you way home and are frozen into “Padre-sickles”</a:t>
            </a:r>
          </a:p>
          <a:p>
            <a:pPr algn="ctr">
              <a:buNone/>
            </a:pPr>
            <a:r>
              <a:rPr lang="en-US" dirty="0" smtClean="0"/>
              <a:t>Good Choice</a:t>
            </a:r>
            <a:endParaRPr lang="en-US" dirty="0"/>
          </a:p>
        </p:txBody>
      </p:sp>
      <p:pic>
        <p:nvPicPr>
          <p:cNvPr id="6" name="Picture 5" descr="MEXICO_09_Galvan-Shooting.jpg"/>
          <p:cNvPicPr>
            <a:picLocks noChangeAspect="1"/>
          </p:cNvPicPr>
          <p:nvPr/>
        </p:nvPicPr>
        <p:blipFill>
          <a:blip r:embed="rId2">
            <a:lum bright="-5000" contrast="12000"/>
          </a:blip>
          <a:stretch>
            <a:fillRect/>
          </a:stretch>
        </p:blipFill>
        <p:spPr>
          <a:xfrm>
            <a:off x="304800" y="1417638"/>
            <a:ext cx="4315581" cy="4560888"/>
          </a:xfrm>
          <a:prstGeom prst="rect">
            <a:avLst/>
          </a:prstGeom>
        </p:spPr>
      </p:pic>
      <p:sp>
        <p:nvSpPr>
          <p:cNvPr id="5" name="Action Button: Custom 4">
            <a:hlinkClick r:id="rId3" action="ppaction://hlinksldjump" highlightClick="1"/>
          </p:cNvPr>
          <p:cNvSpPr/>
          <p:nvPr/>
        </p:nvSpPr>
        <p:spPr>
          <a:xfrm>
            <a:off x="4099173" y="5815584"/>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8229600" cy="1143000"/>
          </a:xfrm>
        </p:spPr>
        <p:txBody>
          <a:bodyPr/>
          <a:lstStyle/>
          <a:p>
            <a:r>
              <a:rPr lang="en-US" sz="6000" dirty="0" smtClean="0"/>
              <a:t>Muniz</a:t>
            </a:r>
            <a:endParaRPr lang="en-US" sz="6000" dirty="0"/>
          </a:p>
        </p:txBody>
      </p:sp>
      <p:sp>
        <p:nvSpPr>
          <p:cNvPr id="3" name="Content Placeholder 2"/>
          <p:cNvSpPr>
            <a:spLocks noGrp="1"/>
          </p:cNvSpPr>
          <p:nvPr>
            <p:ph idx="1"/>
          </p:nvPr>
        </p:nvSpPr>
        <p:spPr>
          <a:xfrm>
            <a:off x="4572000" y="1600200"/>
            <a:ext cx="4371220" cy="5029200"/>
          </a:xfrm>
        </p:spPr>
        <p:txBody>
          <a:bodyPr>
            <a:normAutofit fontScale="55000" lnSpcReduction="20000"/>
          </a:bodyPr>
          <a:lstStyle/>
          <a:p>
            <a:pPr algn="ctr">
              <a:buNone/>
            </a:pPr>
            <a:r>
              <a:rPr lang="en-US" dirty="0" smtClean="0"/>
              <a:t>If you didn’t chose Muniz then you can’t understand Joaquin who only speaks Ute and you speak only speak Spanish.  </a:t>
            </a:r>
          </a:p>
          <a:p>
            <a:pPr algn="ctr">
              <a:buNone/>
            </a:pPr>
            <a:r>
              <a:rPr lang="en-US" dirty="0" smtClean="0"/>
              <a:t>So without Muniz to translate &amp; talk to, Joaquin will get frustrated with no one to talk to and end up getting you all lost….and you all die!</a:t>
            </a:r>
          </a:p>
          <a:p>
            <a:pPr algn="ctr">
              <a:buNone/>
            </a:pPr>
            <a:r>
              <a:rPr lang="en-US" dirty="0" smtClean="0"/>
              <a:t>Good Choice</a:t>
            </a:r>
            <a:endParaRPr lang="en-US" dirty="0"/>
          </a:p>
        </p:txBody>
      </p:sp>
      <p:pic>
        <p:nvPicPr>
          <p:cNvPr id="6" name="Picture 5" descr="n56333971323_1002.jpg"/>
          <p:cNvPicPr>
            <a:picLocks noChangeAspect="1"/>
          </p:cNvPicPr>
          <p:nvPr/>
        </p:nvPicPr>
        <p:blipFill>
          <a:blip r:embed="rId2">
            <a:lum contrast="12000"/>
          </a:blip>
          <a:stretch>
            <a:fillRect/>
          </a:stretch>
        </p:blipFill>
        <p:spPr>
          <a:xfrm>
            <a:off x="457200" y="457200"/>
            <a:ext cx="4114800" cy="6172200"/>
          </a:xfrm>
          <a:prstGeom prst="rect">
            <a:avLst/>
          </a:prstGeom>
        </p:spPr>
      </p:pic>
      <p:sp>
        <p:nvSpPr>
          <p:cNvPr id="5" name="Action Button: Custom 4">
            <a:hlinkClick r:id="rId3" action="ppaction://hlinksldjump" highlightClick="1"/>
          </p:cNvPr>
          <p:cNvSpPr/>
          <p:nvPr/>
        </p:nvSpPr>
        <p:spPr>
          <a:xfrm>
            <a:off x="4050792" y="5867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2011.jpg"/>
          <p:cNvPicPr>
            <a:picLocks noChangeAspect="1"/>
          </p:cNvPicPr>
          <p:nvPr/>
        </p:nvPicPr>
        <p:blipFill>
          <a:blip r:embed="rId2"/>
          <a:stretch>
            <a:fillRect/>
          </a:stretch>
        </p:blipFill>
        <p:spPr>
          <a:xfrm>
            <a:off x="195262" y="1650321"/>
            <a:ext cx="5519738" cy="4217079"/>
          </a:xfrm>
          <a:prstGeom prst="rect">
            <a:avLst/>
          </a:prstGeom>
        </p:spPr>
      </p:pic>
      <p:sp>
        <p:nvSpPr>
          <p:cNvPr id="2" name="Title 1"/>
          <p:cNvSpPr>
            <a:spLocks noGrp="1"/>
          </p:cNvSpPr>
          <p:nvPr>
            <p:ph type="title"/>
          </p:nvPr>
        </p:nvSpPr>
        <p:spPr/>
        <p:txBody>
          <a:bodyPr/>
          <a:lstStyle/>
          <a:p>
            <a:r>
              <a:rPr lang="en-US" sz="6000" dirty="0" smtClean="0"/>
              <a:t>Jose Padilla</a:t>
            </a:r>
            <a:endParaRPr lang="en-US" sz="6000" dirty="0"/>
          </a:p>
        </p:txBody>
      </p:sp>
      <p:sp>
        <p:nvSpPr>
          <p:cNvPr id="3" name="Content Placeholder 2"/>
          <p:cNvSpPr>
            <a:spLocks noGrp="1"/>
          </p:cNvSpPr>
          <p:nvPr>
            <p:ph idx="1"/>
          </p:nvPr>
        </p:nvSpPr>
        <p:spPr>
          <a:xfrm>
            <a:off x="4572000" y="1600200"/>
            <a:ext cx="4371220" cy="4525963"/>
          </a:xfrm>
        </p:spPr>
        <p:txBody>
          <a:bodyPr>
            <a:normAutofit fontScale="92500"/>
          </a:bodyPr>
          <a:lstStyle/>
          <a:p>
            <a:pPr algn="ctr">
              <a:buNone/>
            </a:pPr>
            <a:r>
              <a:rPr lang="en-US" dirty="0" smtClean="0"/>
              <a:t>¿¿¿A Chicken fighter???</a:t>
            </a:r>
          </a:p>
          <a:p>
            <a:pPr algn="ctr">
              <a:buNone/>
            </a:pPr>
            <a:r>
              <a:rPr lang="en-US" dirty="0" smtClean="0"/>
              <a:t>What do you need a chicken fighter for?  Try again</a:t>
            </a:r>
            <a:endParaRPr lang="en-US" dirty="0"/>
          </a:p>
        </p:txBody>
      </p:sp>
      <p:sp>
        <p:nvSpPr>
          <p:cNvPr id="5" name="Action Button: Custom 4">
            <a:hlinkClick r:id="rId3" action="ppaction://hlinksldjump" highlightClick="1"/>
          </p:cNvPr>
          <p:cNvSpPr/>
          <p:nvPr/>
        </p:nvSpPr>
        <p:spPr>
          <a:xfrm>
            <a:off x="2743200" y="5867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we are taking…</a:t>
            </a:r>
            <a:endParaRPr lang="en-US" dirty="0"/>
          </a:p>
        </p:txBody>
      </p:sp>
      <p:sp>
        <p:nvSpPr>
          <p:cNvPr id="5" name="Content Placeholder 4"/>
          <p:cNvSpPr>
            <a:spLocks noGrp="1"/>
          </p:cNvSpPr>
          <p:nvPr>
            <p:ph idx="1"/>
          </p:nvPr>
        </p:nvSpPr>
        <p:spPr/>
        <p:txBody>
          <a:bodyPr>
            <a:normAutofit/>
          </a:bodyPr>
          <a:lstStyle/>
          <a:p>
            <a:pPr algn="ctr"/>
            <a:r>
              <a:rPr lang="en-US" dirty="0" smtClean="0"/>
              <a:t>Joaquin</a:t>
            </a:r>
          </a:p>
          <a:p>
            <a:pPr algn="ctr">
              <a:buNone/>
            </a:pPr>
            <a:endParaRPr lang="en-US" dirty="0" smtClean="0"/>
          </a:p>
          <a:p>
            <a:pPr algn="ctr"/>
            <a:r>
              <a:rPr lang="en-US" dirty="0" smtClean="0"/>
              <a:t>Muniz</a:t>
            </a:r>
          </a:p>
          <a:p>
            <a:pPr algn="ctr"/>
            <a:endParaRPr lang="en-US" dirty="0" smtClean="0"/>
          </a:p>
          <a:p>
            <a:pPr algn="ctr"/>
            <a:r>
              <a:rPr lang="en-US" dirty="0" err="1" smtClean="0"/>
              <a:t>Miera</a:t>
            </a:r>
            <a:endParaRPr lang="en-US" dirty="0" smtClean="0"/>
          </a:p>
          <a:p>
            <a:pPr algn="ctr"/>
            <a:endParaRPr lang="en-US" dirty="0" smtClean="0"/>
          </a:p>
        </p:txBody>
      </p:sp>
      <p:pic>
        <p:nvPicPr>
          <p:cNvPr id="8" name="Picture 7" descr="IndianBoy.jpg"/>
          <p:cNvPicPr>
            <a:picLocks noChangeAspect="1"/>
          </p:cNvPicPr>
          <p:nvPr/>
        </p:nvPicPr>
        <p:blipFill>
          <a:blip r:embed="rId2"/>
          <a:stretch>
            <a:fillRect/>
          </a:stretch>
        </p:blipFill>
        <p:spPr>
          <a:xfrm>
            <a:off x="1905000" y="1318419"/>
            <a:ext cx="1390315" cy="2087561"/>
          </a:xfrm>
          <a:prstGeom prst="rect">
            <a:avLst/>
          </a:prstGeom>
        </p:spPr>
      </p:pic>
      <p:pic>
        <p:nvPicPr>
          <p:cNvPr id="9" name="Picture 8" descr="MEXICO_09_Galvan-Shooting.jpg"/>
          <p:cNvPicPr>
            <a:picLocks noChangeAspect="1"/>
          </p:cNvPicPr>
          <p:nvPr/>
        </p:nvPicPr>
        <p:blipFill>
          <a:blip r:embed="rId3"/>
          <a:stretch>
            <a:fillRect/>
          </a:stretch>
        </p:blipFill>
        <p:spPr>
          <a:xfrm>
            <a:off x="1905000" y="4648200"/>
            <a:ext cx="1581729" cy="1671638"/>
          </a:xfrm>
          <a:prstGeom prst="rect">
            <a:avLst/>
          </a:prstGeom>
        </p:spPr>
      </p:pic>
      <p:pic>
        <p:nvPicPr>
          <p:cNvPr id="10" name="Picture 9" descr="n56333971323_1002.jpg"/>
          <p:cNvPicPr>
            <a:picLocks noChangeAspect="1"/>
          </p:cNvPicPr>
          <p:nvPr/>
        </p:nvPicPr>
        <p:blipFill>
          <a:blip r:embed="rId4"/>
          <a:stretch>
            <a:fillRect/>
          </a:stretch>
        </p:blipFill>
        <p:spPr>
          <a:xfrm>
            <a:off x="5867400" y="2743200"/>
            <a:ext cx="1536700" cy="2305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5">
                                            <p:txEl>
                                              <p:pRg st="0" end="0"/>
                                            </p:txEl>
                                          </p:spTgt>
                                        </p:tgtEl>
                                      </p:cBhvr>
                                      <p:to x="80000" y="100000"/>
                                    </p:animScale>
                                    <p:anim by="(#ppt_w*0.10)" calcmode="lin" valueType="num">
                                      <p:cBhvr>
                                        <p:cTn id="7" dur="250" autoRev="1" fill="hold">
                                          <p:stCondLst>
                                            <p:cond delay="0"/>
                                          </p:stCondLst>
                                        </p:cTn>
                                        <p:tgtEl>
                                          <p:spTgt spid="5">
                                            <p:txEl>
                                              <p:pRg st="0" end="0"/>
                                            </p:txEl>
                                          </p:spTgt>
                                        </p:tgtEl>
                                        <p:attrNameLst>
                                          <p:attrName>ppt_x</p:attrName>
                                        </p:attrNameLst>
                                      </p:cBhvr>
                                    </p:anim>
                                    <p:anim by="(-#ppt_w*0.10)" calcmode="lin" valueType="num">
                                      <p:cBhvr>
                                        <p:cTn id="8" dur="250" autoRev="1" fill="hold">
                                          <p:stCondLst>
                                            <p:cond delay="0"/>
                                          </p:stCondLst>
                                        </p:cTn>
                                        <p:tgtEl>
                                          <p:spTgt spid="5">
                                            <p:txEl>
                                              <p:pRg st="0" end="0"/>
                                            </p:txEl>
                                          </p:spTgt>
                                        </p:tgtEl>
                                        <p:attrNameLst>
                                          <p:attrName>ppt_y</p:attrName>
                                        </p:attrNameLst>
                                      </p:cBhvr>
                                    </p:anim>
                                    <p:animRot by="-480000">
                                      <p:cBhvr>
                                        <p:cTn id="9" dur="250" autoRev="1" fill="hold">
                                          <p:stCondLst>
                                            <p:cond delay="0"/>
                                          </p:stCondLst>
                                        </p:cTn>
                                        <p:tgtEl>
                                          <p:spTgt spid="5">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0" nodeType="clickEffect">
                                  <p:stCondLst>
                                    <p:cond delay="0"/>
                                  </p:stCondLst>
                                  <p:iterate type="lt">
                                    <p:tmPct val="10000"/>
                                  </p:iterate>
                                  <p:childTnLst>
                                    <p:animScale>
                                      <p:cBhvr>
                                        <p:cTn id="13" dur="250" autoRev="1" fill="hold">
                                          <p:stCondLst>
                                            <p:cond delay="0"/>
                                          </p:stCondLst>
                                        </p:cTn>
                                        <p:tgtEl>
                                          <p:spTgt spid="5">
                                            <p:txEl>
                                              <p:pRg st="2" end="2"/>
                                            </p:txEl>
                                          </p:spTgt>
                                        </p:tgtEl>
                                      </p:cBhvr>
                                      <p:to x="80000" y="100000"/>
                                    </p:animScale>
                                    <p:anim by="(#ppt_w*0.10)" calcmode="lin" valueType="num">
                                      <p:cBhvr>
                                        <p:cTn id="14" dur="250" autoRev="1" fill="hold">
                                          <p:stCondLst>
                                            <p:cond delay="0"/>
                                          </p:stCondLst>
                                        </p:cTn>
                                        <p:tgtEl>
                                          <p:spTgt spid="5">
                                            <p:txEl>
                                              <p:pRg st="2" end="2"/>
                                            </p:txEl>
                                          </p:spTgt>
                                        </p:tgtEl>
                                        <p:attrNameLst>
                                          <p:attrName>ppt_x</p:attrName>
                                        </p:attrNameLst>
                                      </p:cBhvr>
                                    </p:anim>
                                    <p:anim by="(-#ppt_w*0.10)" calcmode="lin" valueType="num">
                                      <p:cBhvr>
                                        <p:cTn id="15" dur="250" autoRev="1" fill="hold">
                                          <p:stCondLst>
                                            <p:cond delay="0"/>
                                          </p:stCondLst>
                                        </p:cTn>
                                        <p:tgtEl>
                                          <p:spTgt spid="5">
                                            <p:txEl>
                                              <p:pRg st="2" end="2"/>
                                            </p:txEl>
                                          </p:spTgt>
                                        </p:tgtEl>
                                        <p:attrNameLst>
                                          <p:attrName>ppt_y</p:attrName>
                                        </p:attrNameLst>
                                      </p:cBhvr>
                                    </p:anim>
                                    <p:animRot by="-480000">
                                      <p:cBhvr>
                                        <p:cTn id="16" dur="250" autoRev="1" fill="hold">
                                          <p:stCondLst>
                                            <p:cond delay="0"/>
                                          </p:stCondLst>
                                        </p:cTn>
                                        <p:tgtEl>
                                          <p:spTgt spid="5">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0" nodeType="clickEffect">
                                  <p:stCondLst>
                                    <p:cond delay="0"/>
                                  </p:stCondLst>
                                  <p:iterate type="lt">
                                    <p:tmPct val="10000"/>
                                  </p:iterate>
                                  <p:childTnLst>
                                    <p:animScale>
                                      <p:cBhvr>
                                        <p:cTn id="20" dur="250" autoRev="1" fill="hold">
                                          <p:stCondLst>
                                            <p:cond delay="0"/>
                                          </p:stCondLst>
                                        </p:cTn>
                                        <p:tgtEl>
                                          <p:spTgt spid="5">
                                            <p:txEl>
                                              <p:pRg st="4" end="4"/>
                                            </p:txEl>
                                          </p:spTgt>
                                        </p:tgtEl>
                                      </p:cBhvr>
                                      <p:to x="80000" y="100000"/>
                                    </p:animScale>
                                    <p:anim by="(#ppt_w*0.10)" calcmode="lin" valueType="num">
                                      <p:cBhvr>
                                        <p:cTn id="21" dur="250" autoRev="1" fill="hold">
                                          <p:stCondLst>
                                            <p:cond delay="0"/>
                                          </p:stCondLst>
                                        </p:cTn>
                                        <p:tgtEl>
                                          <p:spTgt spid="5">
                                            <p:txEl>
                                              <p:pRg st="4" end="4"/>
                                            </p:txEl>
                                          </p:spTgt>
                                        </p:tgtEl>
                                        <p:attrNameLst>
                                          <p:attrName>ppt_x</p:attrName>
                                        </p:attrNameLst>
                                      </p:cBhvr>
                                    </p:anim>
                                    <p:anim by="(-#ppt_w*0.10)" calcmode="lin" valueType="num">
                                      <p:cBhvr>
                                        <p:cTn id="22" dur="250" autoRev="1" fill="hold">
                                          <p:stCondLst>
                                            <p:cond delay="0"/>
                                          </p:stCondLst>
                                        </p:cTn>
                                        <p:tgtEl>
                                          <p:spTgt spid="5">
                                            <p:txEl>
                                              <p:pRg st="4" end="4"/>
                                            </p:txEl>
                                          </p:spTgt>
                                        </p:tgtEl>
                                        <p:attrNameLst>
                                          <p:attrName>ppt_y</p:attrName>
                                        </p:attrNameLst>
                                      </p:cBhvr>
                                    </p:anim>
                                    <p:animRot by="-480000">
                                      <p:cBhvr>
                                        <p:cTn id="23" dur="250" autoRev="1" fill="hold">
                                          <p:stCondLst>
                                            <p:cond delay="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03238"/>
            <a:ext cx="8229600" cy="45719"/>
          </a:xfrm>
        </p:spPr>
        <p:txBody>
          <a:bodyPr>
            <a:normAutofit fontScale="90000"/>
          </a:bodyPr>
          <a:lstStyle/>
          <a:p>
            <a:endParaRPr lang="en-US" dirty="0"/>
          </a:p>
        </p:txBody>
      </p:sp>
      <p:sp>
        <p:nvSpPr>
          <p:cNvPr id="13" name="Content Placeholder 12"/>
          <p:cNvSpPr>
            <a:spLocks noGrp="1"/>
          </p:cNvSpPr>
          <p:nvPr>
            <p:ph idx="1"/>
          </p:nvPr>
        </p:nvSpPr>
        <p:spPr>
          <a:xfrm>
            <a:off x="457200" y="503238"/>
            <a:ext cx="8229600" cy="5181600"/>
          </a:xfrm>
        </p:spPr>
        <p:txBody>
          <a:bodyPr>
            <a:normAutofit/>
          </a:bodyPr>
          <a:lstStyle/>
          <a:p>
            <a:pPr algn="ctr">
              <a:buNone/>
            </a:pPr>
            <a:r>
              <a:rPr lang="en-US" b="1" dirty="0" smtClean="0"/>
              <a:t>	</a:t>
            </a:r>
          </a:p>
          <a:p>
            <a:pPr>
              <a:buNone/>
            </a:pPr>
            <a:r>
              <a:rPr lang="en-US" sz="3600" b="1" dirty="0" smtClean="0"/>
              <a:t>	You </a:t>
            </a:r>
            <a:r>
              <a:rPr lang="en-US" sz="3600" b="1" dirty="0"/>
              <a:t>leave Santa Fe on July 29</a:t>
            </a:r>
            <a:r>
              <a:rPr lang="en-US" sz="3600" b="1" baseline="30000" dirty="0"/>
              <a:t>th</a:t>
            </a:r>
            <a:r>
              <a:rPr lang="en-US" sz="3600" b="1" dirty="0"/>
              <a:t> 1776.  You make it into Western Colorado without incident.  In one of the small towns lives a young </a:t>
            </a:r>
            <a:r>
              <a:rPr lang="en-US" sz="3600" b="1" dirty="0" smtClean="0"/>
              <a:t>man you name Silvestre, </a:t>
            </a:r>
            <a:r>
              <a:rPr lang="en-US" sz="3600" b="1" dirty="0"/>
              <a:t>who is a Ute.  He is planning to go back to his homeland soon.  </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rId2" action="ppaction://hlinksldjump" highlightClick="1"/>
          </p:cNvPr>
          <p:cNvSpPr/>
          <p:nvPr/>
        </p:nvSpPr>
        <p:spPr>
          <a:xfrm>
            <a:off x="1371600" y="1600200"/>
            <a:ext cx="2286000" cy="12954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p>
          <a:p>
            <a:pPr algn="ctr"/>
            <a:r>
              <a:rPr lang="en-US" dirty="0" smtClean="0"/>
              <a:t>Ask Him to Come Along</a:t>
            </a:r>
            <a:endParaRPr lang="en-US" dirty="0"/>
          </a:p>
        </p:txBody>
      </p:sp>
      <p:sp>
        <p:nvSpPr>
          <p:cNvPr id="11" name="Action Button: Custom 10">
            <a:hlinkClick r:id="rId3" action="ppaction://hlinksldjump" highlightClick="1"/>
          </p:cNvPr>
          <p:cNvSpPr/>
          <p:nvPr/>
        </p:nvSpPr>
        <p:spPr>
          <a:xfrm>
            <a:off x="2514600" y="3364992"/>
            <a:ext cx="3962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buNone/>
            </a:pPr>
            <a:r>
              <a:rPr lang="en-US" b="1" dirty="0" smtClean="0">
                <a:solidFill>
                  <a:srgbClr val="0000FF"/>
                </a:solidFill>
                <a:latin typeface="Comic Sans MS"/>
                <a:cs typeface="Comic Sans MS"/>
              </a:rPr>
              <a:t>#2</a:t>
            </a:r>
          </a:p>
          <a:p>
            <a:pPr lvl="0" algn="ctr">
              <a:buNone/>
            </a:pPr>
            <a:r>
              <a:rPr lang="en-US" b="1" dirty="0" smtClean="0">
                <a:solidFill>
                  <a:srgbClr val="0000FF"/>
                </a:solidFill>
                <a:latin typeface="Comic Sans MS"/>
                <a:cs typeface="Comic Sans MS"/>
              </a:rPr>
              <a:t>Tell him to say “Hi” </a:t>
            </a:r>
            <a:r>
              <a:rPr lang="en-US" b="1" dirty="0" smtClean="0">
                <a:solidFill>
                  <a:srgbClr val="0000FF"/>
                </a:solidFill>
              </a:rPr>
              <a:t>to his folks for </a:t>
            </a:r>
            <a:r>
              <a:rPr lang="en-US" b="1" dirty="0" err="1" smtClean="0">
                <a:solidFill>
                  <a:srgbClr val="0000FF"/>
                </a:solidFill>
              </a:rPr>
              <a:t>ya</a:t>
            </a:r>
            <a:r>
              <a:rPr lang="en-US" b="1" dirty="0" smtClean="0">
                <a:solidFill>
                  <a:srgbClr val="0000FF"/>
                </a:solidFill>
              </a:rPr>
              <a:t>, but NOT take him with you.</a:t>
            </a:r>
            <a:endParaRPr lang="en-US" b="1" dirty="0" smtClean="0">
              <a:solidFill>
                <a:srgbClr val="0000FF"/>
              </a:solidFill>
              <a:latin typeface="Comic Sans MS"/>
              <a:cs typeface="Comic Sans MS"/>
            </a:endParaRPr>
          </a:p>
        </p:txBody>
      </p:sp>
      <p:sp>
        <p:nvSpPr>
          <p:cNvPr id="12" name="Action Button: Custom 11">
            <a:hlinkClick r:id="rId4" action="ppaction://hlinksldjump" highlightClick="1"/>
          </p:cNvPr>
          <p:cNvSpPr/>
          <p:nvPr/>
        </p:nvSpPr>
        <p:spPr>
          <a:xfrm>
            <a:off x="5029200" y="5029200"/>
            <a:ext cx="28956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buNone/>
            </a:pPr>
            <a:r>
              <a:rPr lang="en-US" b="1" dirty="0" smtClean="0">
                <a:solidFill>
                  <a:srgbClr val="008000"/>
                </a:solidFill>
                <a:latin typeface="Comic Sans MS"/>
                <a:cs typeface="Comic Sans MS"/>
              </a:rPr>
              <a:t>#3</a:t>
            </a:r>
          </a:p>
          <a:p>
            <a:pPr lvl="0" algn="ctr">
              <a:buNone/>
            </a:pPr>
            <a:r>
              <a:rPr lang="en-US" b="1" dirty="0" smtClean="0">
                <a:solidFill>
                  <a:srgbClr val="008000"/>
                </a:solidFill>
                <a:latin typeface="Comic Sans MS"/>
                <a:cs typeface="Comic Sans MS"/>
              </a:rPr>
              <a:t>Scalp him and burn the whole village</a:t>
            </a:r>
          </a:p>
        </p:txBody>
      </p:sp>
      <p:sp>
        <p:nvSpPr>
          <p:cNvPr id="13" name="TextBox 12"/>
          <p:cNvSpPr txBox="1"/>
          <p:nvPr/>
        </p:nvSpPr>
        <p:spPr>
          <a:xfrm>
            <a:off x="4412954" y="560456"/>
            <a:ext cx="4128091" cy="1323439"/>
          </a:xfrm>
          <a:prstGeom prst="rect">
            <a:avLst/>
          </a:prstGeom>
          <a:noFill/>
        </p:spPr>
        <p:txBody>
          <a:bodyPr wrap="square" rtlCol="0">
            <a:spAutoFit/>
          </a:bodyPr>
          <a:lstStyle/>
          <a:p>
            <a:r>
              <a:rPr lang="en-US" sz="4000" dirty="0" smtClean="0"/>
              <a:t>What Will you do with Silvestre???</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1400’s continued </a:t>
            </a:r>
            <a:endParaRPr lang="en-US" dirty="0"/>
          </a:p>
        </p:txBody>
      </p:sp>
      <p:sp>
        <p:nvSpPr>
          <p:cNvPr id="3" name="Content Placeholder 2"/>
          <p:cNvSpPr>
            <a:spLocks noGrp="1"/>
          </p:cNvSpPr>
          <p:nvPr>
            <p:ph idx="1"/>
          </p:nvPr>
        </p:nvSpPr>
        <p:spPr/>
        <p:txBody>
          <a:bodyPr/>
          <a:lstStyle/>
          <a:p>
            <a:r>
              <a:rPr lang="en-US" dirty="0" smtClean="0"/>
              <a:t>Columbus claimed the land, and for hundreds of years after explorers were in search for gold and started ruling the Indian people.  </a:t>
            </a:r>
            <a:endParaRPr lang="en-US" dirty="0"/>
          </a:p>
        </p:txBody>
      </p:sp>
    </p:spTree>
    <p:extLst>
      <p:ext uri="{BB962C8B-B14F-4D97-AF65-F5344CB8AC3E}">
        <p14:creationId xmlns:p14="http://schemas.microsoft.com/office/powerpoint/2010/main" val="30192945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a:t>
            </a:r>
            <a:endParaRPr lang="en-US" dirty="0"/>
          </a:p>
        </p:txBody>
      </p:sp>
      <p:sp>
        <p:nvSpPr>
          <p:cNvPr id="3" name="Content Placeholder 2"/>
          <p:cNvSpPr>
            <a:spLocks noGrp="1"/>
          </p:cNvSpPr>
          <p:nvPr>
            <p:ph idx="1"/>
          </p:nvPr>
        </p:nvSpPr>
        <p:spPr/>
        <p:txBody>
          <a:bodyPr>
            <a:normAutofit fontScale="92500" lnSpcReduction="20000"/>
          </a:bodyPr>
          <a:lstStyle/>
          <a:p>
            <a:r>
              <a:rPr lang="en-US" sz="3600" b="1" dirty="0" smtClean="0">
                <a:latin typeface="Comic Sans MS"/>
                <a:cs typeface="Comic Sans MS"/>
              </a:rPr>
              <a:t> </a:t>
            </a:r>
            <a:r>
              <a:rPr lang="en-US" sz="3600" b="1" dirty="0"/>
              <a:t>What kind of a priest are </a:t>
            </a:r>
            <a:r>
              <a:rPr lang="en-US" sz="3600" b="1" dirty="0" smtClean="0"/>
              <a:t>you!!??  </a:t>
            </a:r>
            <a:r>
              <a:rPr lang="en-US" sz="3600" b="1" dirty="0"/>
              <a:t>The locals revolt against </a:t>
            </a:r>
            <a:r>
              <a:rPr lang="en-US" sz="3600" b="1" dirty="0" smtClean="0"/>
              <a:t>you for your brutal killing.  </a:t>
            </a:r>
            <a:r>
              <a:rPr lang="en-US" sz="3600" b="1" dirty="0"/>
              <a:t>You are captured and after they take</a:t>
            </a:r>
            <a:r>
              <a:rPr lang="en-US" sz="3600" b="1" dirty="0" smtClean="0"/>
              <a:t> YOUR </a:t>
            </a:r>
            <a:r>
              <a:rPr lang="en-US" sz="3600" b="1" dirty="0"/>
              <a:t>scalp they throw you in jail in Santa Fe.  You are defrocked as a priest, and one night the Ute's brother</a:t>
            </a:r>
            <a:r>
              <a:rPr lang="en-US" sz="3600" b="1" dirty="0" smtClean="0"/>
              <a:t> (The guy you scalped) </a:t>
            </a:r>
            <a:r>
              <a:rPr lang="en-US" sz="3600" b="1" dirty="0"/>
              <a:t>pays you a visit in your cell and turns you into a human pin cushion.</a:t>
            </a:r>
            <a:endParaRPr lang="en-US" sz="3600" dirty="0"/>
          </a:p>
          <a:p>
            <a:endParaRPr lang="en-US" dirty="0"/>
          </a:p>
        </p:txBody>
      </p:sp>
      <p:sp>
        <p:nvSpPr>
          <p:cNvPr id="4" name="Action Button: Custom 3">
            <a:hlinkClick r:id="rId2" action="ppaction://hlinksldjump" highlightClick="1"/>
          </p:cNvPr>
          <p:cNvSpPr/>
          <p:nvPr/>
        </p:nvSpPr>
        <p:spPr>
          <a:xfrm>
            <a:off x="53340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a:t>
            </a:r>
            <a:endParaRPr lang="en-US" dirty="0"/>
          </a:p>
        </p:txBody>
      </p:sp>
      <p:sp>
        <p:nvSpPr>
          <p:cNvPr id="3" name="Content Placeholder 2"/>
          <p:cNvSpPr>
            <a:spLocks noGrp="1"/>
          </p:cNvSpPr>
          <p:nvPr>
            <p:ph idx="1"/>
          </p:nvPr>
        </p:nvSpPr>
        <p:spPr>
          <a:xfrm>
            <a:off x="457200" y="1600200"/>
            <a:ext cx="3505200" cy="4752975"/>
          </a:xfrm>
        </p:spPr>
        <p:txBody>
          <a:bodyPr>
            <a:normAutofit lnSpcReduction="10000"/>
          </a:bodyPr>
          <a:lstStyle/>
          <a:p>
            <a:pPr>
              <a:buNone/>
            </a:pPr>
            <a:r>
              <a:rPr lang="en-US" sz="3600" b="1" dirty="0" smtClean="0"/>
              <a:t>	Too bad! </a:t>
            </a:r>
            <a:r>
              <a:rPr lang="en-US" sz="3200" b="1" dirty="0" smtClean="0"/>
              <a:t>You </a:t>
            </a:r>
            <a:r>
              <a:rPr lang="en-US" sz="3200" b="1" dirty="0"/>
              <a:t>just passed up a prime opportunity and Joaquin gets you lost in the </a:t>
            </a:r>
            <a:r>
              <a:rPr lang="en-US" sz="3200" b="1" dirty="0" err="1"/>
              <a:t>Uinta's</a:t>
            </a:r>
            <a:r>
              <a:rPr lang="en-US" sz="3200" b="1" dirty="0"/>
              <a:t> and you all fall over a cliff to your deaths. </a:t>
            </a:r>
            <a:endParaRPr lang="en-US" sz="3200" dirty="0"/>
          </a:p>
          <a:p>
            <a:endParaRPr lang="en-US" sz="3600" dirty="0" smtClean="0"/>
          </a:p>
          <a:p>
            <a:endParaRPr lang="en-US" dirty="0"/>
          </a:p>
        </p:txBody>
      </p:sp>
      <p:pic>
        <p:nvPicPr>
          <p:cNvPr id="4" name="Picture 3" descr="jdin542l.jpg"/>
          <p:cNvPicPr>
            <a:picLocks noChangeAspect="1"/>
          </p:cNvPicPr>
          <p:nvPr/>
        </p:nvPicPr>
        <p:blipFill>
          <a:blip r:embed="rId2"/>
          <a:stretch>
            <a:fillRect/>
          </a:stretch>
        </p:blipFill>
        <p:spPr>
          <a:xfrm>
            <a:off x="3824155" y="1417638"/>
            <a:ext cx="5319845" cy="4295775"/>
          </a:xfrm>
          <a:prstGeom prst="rect">
            <a:avLst/>
          </a:prstGeom>
        </p:spPr>
      </p:pic>
      <p:sp>
        <p:nvSpPr>
          <p:cNvPr id="5" name="Action Button: Custom 4">
            <a:hlinkClick r:id="rId3" action="ppaction://hlinksldjump" highlightClick="1"/>
          </p:cNvPr>
          <p:cNvSpPr/>
          <p:nvPr/>
        </p:nvSpPr>
        <p:spPr>
          <a:xfrm>
            <a:off x="4267200" y="5713413"/>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a:t>
            </a:r>
            <a:endParaRPr lang="en-US" dirty="0"/>
          </a:p>
        </p:txBody>
      </p:sp>
      <p:sp>
        <p:nvSpPr>
          <p:cNvPr id="3" name="Content Placeholder 2"/>
          <p:cNvSpPr>
            <a:spLocks noGrp="1"/>
          </p:cNvSpPr>
          <p:nvPr>
            <p:ph idx="1"/>
          </p:nvPr>
        </p:nvSpPr>
        <p:spPr/>
        <p:txBody>
          <a:bodyPr>
            <a:normAutofit/>
          </a:bodyPr>
          <a:lstStyle/>
          <a:p>
            <a:pPr algn="ctr">
              <a:buNone/>
            </a:pPr>
            <a:r>
              <a:rPr lang="en-US" sz="3600" b="1" dirty="0" smtClean="0"/>
              <a:t>	</a:t>
            </a:r>
            <a:r>
              <a:rPr lang="en-US" sz="3600" b="1" dirty="0"/>
              <a:t>Good choice.  The Ute who you name Silvestre knows the way better than Joaquin and leads you safely through the Mountains to the shores of what is today Utah Lake. </a:t>
            </a:r>
            <a:endParaRPr lang="en-US" sz="3600" dirty="0" smtClean="0"/>
          </a:p>
          <a:p>
            <a:endParaRPr lang="en-US" dirty="0"/>
          </a:p>
        </p:txBody>
      </p:sp>
      <p:sp>
        <p:nvSpPr>
          <p:cNvPr id="4" name="Smiley Face 3"/>
          <p:cNvSpPr/>
          <p:nvPr/>
        </p:nvSpPr>
        <p:spPr>
          <a:xfrm>
            <a:off x="3924300" y="5105400"/>
            <a:ext cx="1447800" cy="1371600"/>
          </a:xfrm>
          <a:prstGeom prst="smileyFace">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sp>
      <p:pic>
        <p:nvPicPr>
          <p:cNvPr id="5" name="Picture 4" descr="eddington_painting.jpg"/>
          <p:cNvPicPr>
            <a:picLocks noChangeAspect="1"/>
          </p:cNvPicPr>
          <p:nvPr/>
        </p:nvPicPr>
        <p:blipFill>
          <a:blip r:embed="rId2"/>
          <a:stretch>
            <a:fillRect/>
          </a:stretch>
        </p:blipFill>
        <p:spPr>
          <a:xfrm>
            <a:off x="457200" y="4495800"/>
            <a:ext cx="2963188" cy="2141537"/>
          </a:xfrm>
          <a:prstGeom prst="rect">
            <a:avLst/>
          </a:prstGeom>
        </p:spPr>
      </p:pic>
      <p:sp>
        <p:nvSpPr>
          <p:cNvPr id="7" name="Action Button: Forward or Next 6">
            <a:hlinkClick r:id="" action="ppaction://hlinkshowjump?jump=nextslide" highlightClick="1"/>
          </p:cNvPr>
          <p:cNvSpPr/>
          <p:nvPr/>
        </p:nvSpPr>
        <p:spPr>
          <a:xfrm>
            <a:off x="6845808" y="5434584"/>
            <a:ext cx="1383792"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03238"/>
            <a:ext cx="8229600" cy="45719"/>
          </a:xfrm>
        </p:spPr>
        <p:txBody>
          <a:bodyPr>
            <a:normAutofit fontScale="90000"/>
          </a:bodyPr>
          <a:lstStyle/>
          <a:p>
            <a:endParaRPr lang="en-US" dirty="0"/>
          </a:p>
        </p:txBody>
      </p:sp>
      <p:sp>
        <p:nvSpPr>
          <p:cNvPr id="13" name="Content Placeholder 12"/>
          <p:cNvSpPr>
            <a:spLocks noGrp="1"/>
          </p:cNvSpPr>
          <p:nvPr>
            <p:ph idx="1"/>
          </p:nvPr>
        </p:nvSpPr>
        <p:spPr>
          <a:xfrm>
            <a:off x="457200" y="503238"/>
            <a:ext cx="8229600" cy="3382962"/>
          </a:xfrm>
        </p:spPr>
        <p:txBody>
          <a:bodyPr>
            <a:normAutofit fontScale="62500" lnSpcReduction="20000"/>
          </a:bodyPr>
          <a:lstStyle/>
          <a:p>
            <a:pPr algn="ctr">
              <a:buNone/>
            </a:pPr>
            <a:r>
              <a:rPr lang="en-US" b="1" dirty="0" smtClean="0"/>
              <a:t>	</a:t>
            </a:r>
          </a:p>
          <a:p>
            <a:pPr>
              <a:buNone/>
            </a:pPr>
            <a:r>
              <a:rPr lang="en-US" sz="3600" b="1" dirty="0" smtClean="0"/>
              <a:t>	Upon arriving in “Utah,” you </a:t>
            </a:r>
            <a:r>
              <a:rPr lang="en-US" sz="3600" b="1" dirty="0"/>
              <a:t>spend a few wonderful months at the base of Mount Timpanogos.  You eat fish from the rivers, corn, beans and squash from the </a:t>
            </a:r>
            <a:r>
              <a:rPr lang="en-US" sz="3600" b="1" dirty="0" err="1"/>
              <a:t>Utes</a:t>
            </a:r>
            <a:r>
              <a:rPr lang="en-US" sz="3600" b="1" dirty="0"/>
              <a:t> farms.  You offer to teach the Indians how to domesticate animals and raise wheat, but they like their lifestyle as it is. </a:t>
            </a:r>
            <a:r>
              <a:rPr lang="en-US" sz="3600" b="1" dirty="0" smtClean="0"/>
              <a:t> </a:t>
            </a:r>
          </a:p>
          <a:p>
            <a:pPr>
              <a:buNone/>
            </a:pPr>
            <a:endParaRPr lang="en-US" sz="3600" b="1" dirty="0" smtClean="0"/>
          </a:p>
          <a:p>
            <a:pPr>
              <a:buNone/>
            </a:pPr>
            <a:r>
              <a:rPr lang="en-US" sz="3600" b="1" dirty="0" smtClean="0"/>
              <a:t>	</a:t>
            </a:r>
            <a:endParaRPr lang="en-US" sz="3600" dirty="0" smtClean="0"/>
          </a:p>
          <a:p>
            <a:pPr>
              <a:buNone/>
            </a:pPr>
            <a:endParaRPr lang="en-US" sz="3600" dirty="0"/>
          </a:p>
        </p:txBody>
      </p:sp>
      <p:pic>
        <p:nvPicPr>
          <p:cNvPr id="4" name="Picture 3" descr="415547417_46299d606b.jpg"/>
          <p:cNvPicPr>
            <a:picLocks noChangeAspect="1"/>
          </p:cNvPicPr>
          <p:nvPr/>
        </p:nvPicPr>
        <p:blipFill>
          <a:blip r:embed="rId2"/>
          <a:stretch>
            <a:fillRect/>
          </a:stretch>
        </p:blipFill>
        <p:spPr>
          <a:xfrm>
            <a:off x="1447800" y="2895600"/>
            <a:ext cx="5943600" cy="3962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4525963"/>
          </a:xfrm>
        </p:spPr>
        <p:txBody>
          <a:bodyPr>
            <a:normAutofit fontScale="77500" lnSpcReduction="20000"/>
          </a:bodyPr>
          <a:lstStyle/>
          <a:p>
            <a:r>
              <a:rPr lang="en-US" b="1" dirty="0" smtClean="0"/>
              <a:t>But it is time to press on and find the quicker route to California. A Ute Indian you name Jose Maria agrees to be your guide to California.  </a:t>
            </a:r>
            <a:r>
              <a:rPr lang="en-US" b="1" dirty="0" err="1" smtClean="0"/>
              <a:t>Miera</a:t>
            </a:r>
            <a:r>
              <a:rPr lang="en-US" b="1" dirty="0" smtClean="0"/>
              <a:t> does his map calculations and decides that you need to go South and then West in order to get to Monterrey. </a:t>
            </a:r>
            <a:endParaRPr lang="en-US" dirty="0"/>
          </a:p>
        </p:txBody>
      </p:sp>
      <p:sp>
        <p:nvSpPr>
          <p:cNvPr id="4" name="Action Button: Custom 3">
            <a:hlinkClick r:id="rId2" action="ppaction://hlinksldjump" highlightClick="1"/>
          </p:cNvPr>
          <p:cNvSpPr/>
          <p:nvPr/>
        </p:nvSpPr>
        <p:spPr>
          <a:xfrm>
            <a:off x="228600" y="4800601"/>
            <a:ext cx="2590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0000"/>
                </a:solidFill>
              </a:rPr>
              <a:t>#1</a:t>
            </a:r>
          </a:p>
          <a:p>
            <a:pPr algn="ctr"/>
            <a:r>
              <a:rPr lang="en-US" sz="2000" b="1" dirty="0" smtClean="0">
                <a:solidFill>
                  <a:srgbClr val="FF0000"/>
                </a:solidFill>
              </a:rPr>
              <a:t>Tell him he's stupid and go North. </a:t>
            </a:r>
            <a:endParaRPr lang="en-US" sz="2000" dirty="0"/>
          </a:p>
        </p:txBody>
      </p:sp>
      <p:sp>
        <p:nvSpPr>
          <p:cNvPr id="5" name="Action Button: Custom 4">
            <a:hlinkClick r:id="rId3" action="ppaction://hlinksldjump" highlightClick="1"/>
          </p:cNvPr>
          <p:cNvSpPr/>
          <p:nvPr/>
        </p:nvSpPr>
        <p:spPr>
          <a:xfrm>
            <a:off x="3276600" y="4800601"/>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buNone/>
            </a:pPr>
            <a:r>
              <a:rPr lang="en-US" sz="2000" b="1" dirty="0" smtClean="0">
                <a:solidFill>
                  <a:srgbClr val="0000FF"/>
                </a:solidFill>
              </a:rPr>
              <a:t>#2</a:t>
            </a:r>
          </a:p>
          <a:p>
            <a:pPr lvl="0" algn="ctr">
              <a:buNone/>
            </a:pPr>
            <a:r>
              <a:rPr lang="en-US" sz="2000" b="1" dirty="0" smtClean="0">
                <a:solidFill>
                  <a:srgbClr val="0000FF"/>
                </a:solidFill>
              </a:rPr>
              <a:t>Go due West across the desert</a:t>
            </a:r>
            <a:r>
              <a:rPr lang="en-US" sz="2000" dirty="0" smtClean="0">
                <a:solidFill>
                  <a:srgbClr val="0000FF"/>
                </a:solidFill>
              </a:rPr>
              <a:t> </a:t>
            </a:r>
            <a:endParaRPr lang="en-US" sz="2000" dirty="0">
              <a:solidFill>
                <a:srgbClr val="0000FF"/>
              </a:solidFill>
            </a:endParaRPr>
          </a:p>
        </p:txBody>
      </p:sp>
      <p:sp>
        <p:nvSpPr>
          <p:cNvPr id="6" name="Action Button: Custom 5">
            <a:hlinkClick r:id="rId4" action="ppaction://hlinksldjump" highlightClick="1"/>
          </p:cNvPr>
          <p:cNvSpPr/>
          <p:nvPr/>
        </p:nvSpPr>
        <p:spPr>
          <a:xfrm>
            <a:off x="6172200" y="4800601"/>
            <a:ext cx="25146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buNone/>
            </a:pPr>
            <a:r>
              <a:rPr lang="en-US" sz="1900" b="1" dirty="0" smtClean="0">
                <a:solidFill>
                  <a:srgbClr val="008000"/>
                </a:solidFill>
                <a:latin typeface="Comic Sans MS"/>
                <a:cs typeface="Comic Sans MS"/>
              </a:rPr>
              <a:t>#3</a:t>
            </a:r>
          </a:p>
          <a:p>
            <a:pPr lvl="0" algn="ctr">
              <a:buNone/>
            </a:pPr>
            <a:r>
              <a:rPr lang="en-US" sz="1900" b="1" dirty="0" smtClean="0">
                <a:solidFill>
                  <a:srgbClr val="008000"/>
                </a:solidFill>
                <a:latin typeface="Comic Sans MS"/>
                <a:cs typeface="Comic Sans MS"/>
              </a:rPr>
              <a:t>Take his advice and go south then west.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a:t>
            </a:r>
            <a:endParaRPr lang="en-US" dirty="0"/>
          </a:p>
        </p:txBody>
      </p:sp>
      <p:sp>
        <p:nvSpPr>
          <p:cNvPr id="3" name="Content Placeholder 2"/>
          <p:cNvSpPr>
            <a:spLocks noGrp="1"/>
          </p:cNvSpPr>
          <p:nvPr>
            <p:ph idx="1"/>
          </p:nvPr>
        </p:nvSpPr>
        <p:spPr/>
        <p:txBody>
          <a:bodyPr>
            <a:normAutofit/>
          </a:bodyPr>
          <a:lstStyle/>
          <a:p>
            <a:r>
              <a:rPr lang="en-US" sz="3600" b="1" dirty="0" smtClean="0">
                <a:latin typeface="Comic Sans MS"/>
                <a:cs typeface="Comic Sans MS"/>
              </a:rPr>
              <a:t> </a:t>
            </a:r>
            <a:r>
              <a:rPr lang="en-US" sz="3200" b="1" dirty="0"/>
              <a:t>You run into severe snow storms and freeze to death</a:t>
            </a:r>
            <a:r>
              <a:rPr lang="en-US" sz="3200" dirty="0" smtClean="0"/>
              <a:t> </a:t>
            </a:r>
            <a:endParaRPr lang="en-US" sz="3600" dirty="0" smtClean="0"/>
          </a:p>
          <a:p>
            <a:endParaRPr lang="en-US" dirty="0"/>
          </a:p>
        </p:txBody>
      </p:sp>
      <p:sp>
        <p:nvSpPr>
          <p:cNvPr id="4" name="Action Button: Custom 3">
            <a:hlinkClick r:id="" action="ppaction://hlinkshowjump?jump=previousslide" highlightClick="1"/>
          </p:cNvPr>
          <p:cNvSpPr/>
          <p:nvPr/>
        </p:nvSpPr>
        <p:spPr>
          <a:xfrm>
            <a:off x="3886200" y="4495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a:t>
            </a:r>
            <a:endParaRPr lang="en-US" dirty="0"/>
          </a:p>
        </p:txBody>
      </p:sp>
      <p:sp>
        <p:nvSpPr>
          <p:cNvPr id="3" name="Content Placeholder 2"/>
          <p:cNvSpPr>
            <a:spLocks noGrp="1"/>
          </p:cNvSpPr>
          <p:nvPr>
            <p:ph idx="1"/>
          </p:nvPr>
        </p:nvSpPr>
        <p:spPr/>
        <p:txBody>
          <a:bodyPr>
            <a:normAutofit/>
          </a:bodyPr>
          <a:lstStyle/>
          <a:p>
            <a:pPr lvl="0">
              <a:buNone/>
            </a:pPr>
            <a:r>
              <a:rPr lang="en-US" sz="3600" b="1" dirty="0" smtClean="0"/>
              <a:t>  You </a:t>
            </a:r>
            <a:r>
              <a:rPr lang="en-US" sz="3600" b="1" dirty="0"/>
              <a:t>get caught in severe snow storms and</a:t>
            </a:r>
            <a:r>
              <a:rPr lang="en-US" sz="3600" b="1" dirty="0" smtClean="0"/>
              <a:t> sadly…freeze </a:t>
            </a:r>
            <a:r>
              <a:rPr lang="en-US" sz="3600" b="1" dirty="0"/>
              <a:t>to death.  </a:t>
            </a:r>
            <a:endParaRPr lang="en-US" sz="3600" dirty="0"/>
          </a:p>
          <a:p>
            <a:endParaRPr lang="en-US" sz="3600" dirty="0" smtClean="0"/>
          </a:p>
          <a:p>
            <a:endParaRPr lang="en-US" dirty="0"/>
          </a:p>
        </p:txBody>
      </p:sp>
      <p:sp>
        <p:nvSpPr>
          <p:cNvPr id="4" name="Action Button: Custom 3">
            <a:hlinkClick r:id="rId2" action="ppaction://hlinksldjump" highlightClick="1"/>
          </p:cNvPr>
          <p:cNvSpPr/>
          <p:nvPr/>
        </p:nvSpPr>
        <p:spPr>
          <a:xfrm>
            <a:off x="4038600" y="45720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a:t>
            </a:r>
            <a:endParaRPr lang="en-US" dirty="0"/>
          </a:p>
        </p:txBody>
      </p:sp>
      <p:sp>
        <p:nvSpPr>
          <p:cNvPr id="3" name="Content Placeholder 2"/>
          <p:cNvSpPr>
            <a:spLocks noGrp="1"/>
          </p:cNvSpPr>
          <p:nvPr>
            <p:ph idx="1"/>
          </p:nvPr>
        </p:nvSpPr>
        <p:spPr/>
        <p:txBody>
          <a:bodyPr>
            <a:normAutofit/>
          </a:bodyPr>
          <a:lstStyle/>
          <a:p>
            <a:pPr lvl="0" algn="ctr">
              <a:buNone/>
            </a:pPr>
            <a:r>
              <a:rPr lang="en-US" sz="3600" b="1" dirty="0" smtClean="0"/>
              <a:t>	Good Choice. You </a:t>
            </a:r>
            <a:r>
              <a:rPr lang="en-US" sz="3600" b="1" dirty="0"/>
              <a:t>get caught in some bad snow but manage to survive by eating your mules.</a:t>
            </a:r>
            <a:endParaRPr lang="en-US" sz="3600" dirty="0"/>
          </a:p>
          <a:p>
            <a:pPr algn="ctr">
              <a:buNone/>
            </a:pPr>
            <a:endParaRPr lang="en-US" sz="3600" dirty="0" smtClean="0"/>
          </a:p>
          <a:p>
            <a:endParaRPr lang="en-US" dirty="0"/>
          </a:p>
        </p:txBody>
      </p:sp>
      <p:sp>
        <p:nvSpPr>
          <p:cNvPr id="4" name="Smiley Face 3"/>
          <p:cNvSpPr/>
          <p:nvPr/>
        </p:nvSpPr>
        <p:spPr>
          <a:xfrm>
            <a:off x="3924300" y="5105400"/>
            <a:ext cx="1447800" cy="1371600"/>
          </a:xfrm>
          <a:prstGeom prst="smileyFace">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03238"/>
            <a:ext cx="8229600" cy="45719"/>
          </a:xfrm>
        </p:spPr>
        <p:txBody>
          <a:bodyPr>
            <a:normAutofit fontScale="90000"/>
          </a:bodyPr>
          <a:lstStyle/>
          <a:p>
            <a:endParaRPr lang="en-US" dirty="0"/>
          </a:p>
        </p:txBody>
      </p:sp>
      <p:sp>
        <p:nvSpPr>
          <p:cNvPr id="13" name="Content Placeholder 12"/>
          <p:cNvSpPr>
            <a:spLocks noGrp="1"/>
          </p:cNvSpPr>
          <p:nvPr>
            <p:ph idx="1"/>
          </p:nvPr>
        </p:nvSpPr>
        <p:spPr>
          <a:xfrm>
            <a:off x="457200" y="503238"/>
            <a:ext cx="8229600" cy="5973762"/>
          </a:xfrm>
        </p:spPr>
        <p:txBody>
          <a:bodyPr>
            <a:normAutofit/>
          </a:bodyPr>
          <a:lstStyle/>
          <a:p>
            <a:pPr algn="ctr">
              <a:buNone/>
            </a:pPr>
            <a:r>
              <a:rPr lang="en-US" b="1" dirty="0" smtClean="0"/>
              <a:t>	</a:t>
            </a:r>
          </a:p>
          <a:p>
            <a:pPr algn="ctr">
              <a:buNone/>
            </a:pPr>
            <a:r>
              <a:rPr lang="en-US" sz="3600" b="1" dirty="0" smtClean="0"/>
              <a:t>	</a:t>
            </a:r>
            <a:r>
              <a:rPr lang="en-US" sz="2800" b="1" dirty="0"/>
              <a:t>You keep walking South West</a:t>
            </a:r>
            <a:r>
              <a:rPr lang="en-US" sz="2800" b="1" dirty="0" smtClean="0"/>
              <a:t> but suddenly your </a:t>
            </a:r>
            <a:r>
              <a:rPr lang="en-US" sz="2800" b="1" dirty="0"/>
              <a:t>Indian guide Jose gets frightened by a fight between two other members of your party, and</a:t>
            </a:r>
            <a:r>
              <a:rPr lang="en-US" sz="2800" b="1" dirty="0" smtClean="0"/>
              <a:t> takes off for </a:t>
            </a:r>
            <a:r>
              <a:rPr lang="en-US" sz="2800" b="1" dirty="0"/>
              <a:t>home because he is too homesick.  </a:t>
            </a:r>
            <a:r>
              <a:rPr lang="en-US" sz="2800" b="1" dirty="0" smtClean="0"/>
              <a:t>You are worried you may get lost and you </a:t>
            </a:r>
            <a:r>
              <a:rPr lang="en-US" sz="2800" b="1" dirty="0"/>
              <a:t>have only a little food </a:t>
            </a:r>
            <a:r>
              <a:rPr lang="en-US" sz="2800" b="1" dirty="0" smtClean="0"/>
              <a:t>left. Things are looking bleak – you have to make a tough decision.</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mic Sans MS"/>
                <a:cs typeface="Comic Sans MS"/>
              </a:rPr>
              <a:t>CHOICE #1</a:t>
            </a:r>
            <a:endParaRPr lang="en-US" b="1" dirty="0">
              <a:solidFill>
                <a:srgbClr val="FF0000"/>
              </a:solidFill>
              <a:latin typeface="Comic Sans MS"/>
              <a:cs typeface="Comic Sans MS"/>
            </a:endParaRPr>
          </a:p>
        </p:txBody>
      </p:sp>
      <p:sp>
        <p:nvSpPr>
          <p:cNvPr id="3" name="Content Placeholder 2"/>
          <p:cNvSpPr>
            <a:spLocks noGrp="1"/>
          </p:cNvSpPr>
          <p:nvPr>
            <p:ph idx="1"/>
          </p:nvPr>
        </p:nvSpPr>
        <p:spPr>
          <a:xfrm>
            <a:off x="457200" y="914400"/>
            <a:ext cx="8229600" cy="4525963"/>
          </a:xfrm>
        </p:spPr>
        <p:txBody>
          <a:bodyPr/>
          <a:lstStyle/>
          <a:p>
            <a:pPr>
              <a:buNone/>
            </a:pPr>
            <a:r>
              <a:rPr lang="en-US" b="1" dirty="0" smtClean="0">
                <a:latin typeface="Comic Sans MS"/>
                <a:cs typeface="Comic Sans MS"/>
              </a:rPr>
              <a:t> </a:t>
            </a:r>
            <a:endParaRPr lang="en-US" dirty="0" smtClean="0">
              <a:latin typeface="Comic Sans MS"/>
              <a:cs typeface="Comic Sans MS"/>
            </a:endParaRPr>
          </a:p>
          <a:p>
            <a:pPr algn="ctr">
              <a:buNone/>
            </a:pPr>
            <a:r>
              <a:rPr lang="en-US" sz="3600" b="1" dirty="0" smtClean="0">
                <a:solidFill>
                  <a:srgbClr val="FF0000"/>
                </a:solidFill>
                <a:latin typeface="Comic Sans MS"/>
                <a:cs typeface="Comic Sans MS"/>
              </a:rPr>
              <a:t> </a:t>
            </a:r>
            <a:r>
              <a:rPr lang="en-US" sz="3600" b="1" dirty="0">
                <a:solidFill>
                  <a:srgbClr val="FF0000"/>
                </a:solidFill>
              </a:rPr>
              <a:t>Kill your </a:t>
            </a:r>
            <a:r>
              <a:rPr lang="en-US" sz="3600" b="1" dirty="0" smtClean="0">
                <a:solidFill>
                  <a:srgbClr val="FF0000"/>
                </a:solidFill>
              </a:rPr>
              <a:t>horses for food </a:t>
            </a:r>
            <a:r>
              <a:rPr lang="en-US" sz="3600" b="1" dirty="0">
                <a:solidFill>
                  <a:srgbClr val="FF0000"/>
                </a:solidFill>
              </a:rPr>
              <a:t>and keep going on </a:t>
            </a:r>
            <a:r>
              <a:rPr lang="en-US" sz="3600" b="1" dirty="0" smtClean="0">
                <a:solidFill>
                  <a:srgbClr val="FF0000"/>
                </a:solidFill>
              </a:rPr>
              <a:t>foot</a:t>
            </a:r>
            <a:endParaRPr lang="en-US" sz="3600" dirty="0">
              <a:solidFill>
                <a:srgbClr val="FF0000"/>
              </a:solidFill>
            </a:endParaRPr>
          </a:p>
        </p:txBody>
      </p:sp>
      <p:pic>
        <p:nvPicPr>
          <p:cNvPr id="4" name="Picture 3" descr="sad-horse.jpg"/>
          <p:cNvPicPr>
            <a:picLocks noChangeAspect="1"/>
          </p:cNvPicPr>
          <p:nvPr/>
        </p:nvPicPr>
        <p:blipFill>
          <a:blip r:embed="rId2"/>
          <a:stretch>
            <a:fillRect/>
          </a:stretch>
        </p:blipFill>
        <p:spPr>
          <a:xfrm>
            <a:off x="2133600" y="3124200"/>
            <a:ext cx="5715000" cy="3086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Spanish Spread Out</a:t>
            </a:r>
            <a:endParaRPr lang="en-US" dirty="0"/>
          </a:p>
        </p:txBody>
      </p:sp>
      <p:sp>
        <p:nvSpPr>
          <p:cNvPr id="3" name="Content Placeholder 2"/>
          <p:cNvSpPr>
            <a:spLocks noGrp="1"/>
          </p:cNvSpPr>
          <p:nvPr>
            <p:ph idx="1"/>
          </p:nvPr>
        </p:nvSpPr>
        <p:spPr/>
        <p:txBody>
          <a:bodyPr>
            <a:normAutofit fontScale="92500"/>
          </a:bodyPr>
          <a:lstStyle/>
          <a:p>
            <a:r>
              <a:rPr lang="en-US" dirty="0" smtClean="0"/>
              <a:t>The Spanish explorers and priests moved on horseback from Mexico into today’s New Mexico, California, and Arizona and claimed all the land in search for gold. </a:t>
            </a:r>
          </a:p>
        </p:txBody>
      </p:sp>
    </p:spTree>
    <p:extLst>
      <p:ext uri="{BB962C8B-B14F-4D97-AF65-F5344CB8AC3E}">
        <p14:creationId xmlns:p14="http://schemas.microsoft.com/office/powerpoint/2010/main" val="24685566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latin typeface="Comic Sans MS"/>
                <a:cs typeface="Comic Sans MS"/>
              </a:rPr>
              <a:t>CHOICE #2</a:t>
            </a:r>
            <a:endParaRPr lang="en-US" b="1" dirty="0">
              <a:solidFill>
                <a:srgbClr val="0000FF"/>
              </a:solidFill>
              <a:latin typeface="Comic Sans MS"/>
              <a:cs typeface="Comic Sans MS"/>
            </a:endParaRPr>
          </a:p>
        </p:txBody>
      </p:sp>
      <p:sp>
        <p:nvSpPr>
          <p:cNvPr id="3" name="Content Placeholder 2"/>
          <p:cNvSpPr>
            <a:spLocks noGrp="1"/>
          </p:cNvSpPr>
          <p:nvPr>
            <p:ph idx="1"/>
          </p:nvPr>
        </p:nvSpPr>
        <p:spPr/>
        <p:txBody>
          <a:bodyPr>
            <a:normAutofit/>
          </a:bodyPr>
          <a:lstStyle/>
          <a:p>
            <a:pPr lvl="0" algn="ctr">
              <a:buNone/>
            </a:pPr>
            <a:r>
              <a:rPr lang="en-US" sz="4400" b="1" dirty="0" smtClean="0"/>
              <a:t>	</a:t>
            </a:r>
            <a:r>
              <a:rPr lang="en-US" sz="4400" b="1" dirty="0" smtClean="0">
                <a:solidFill>
                  <a:srgbClr val="0000FF"/>
                </a:solidFill>
              </a:rPr>
              <a:t>Save </a:t>
            </a:r>
            <a:r>
              <a:rPr lang="en-US" sz="4400" b="1" dirty="0">
                <a:solidFill>
                  <a:srgbClr val="0000FF"/>
                </a:solidFill>
              </a:rPr>
              <a:t>the horses because you'll need them to travel, and just keep going. </a:t>
            </a:r>
            <a:endParaRPr lang="en-US" sz="4400"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omic Sans MS"/>
                <a:cs typeface="Comic Sans MS"/>
              </a:rPr>
              <a:t>CHOICE #3</a:t>
            </a:r>
            <a:endParaRPr lang="en-US" b="1" dirty="0">
              <a:solidFill>
                <a:srgbClr val="008000"/>
              </a:solidFill>
              <a:latin typeface="Comic Sans MS"/>
              <a:cs typeface="Comic Sans MS"/>
            </a:endParaRPr>
          </a:p>
        </p:txBody>
      </p:sp>
      <p:sp>
        <p:nvSpPr>
          <p:cNvPr id="3" name="Content Placeholder 2"/>
          <p:cNvSpPr>
            <a:spLocks noGrp="1"/>
          </p:cNvSpPr>
          <p:nvPr>
            <p:ph idx="1"/>
          </p:nvPr>
        </p:nvSpPr>
        <p:spPr>
          <a:xfrm>
            <a:off x="457200" y="1295400"/>
            <a:ext cx="8229600" cy="3276600"/>
          </a:xfrm>
        </p:spPr>
        <p:txBody>
          <a:bodyPr>
            <a:normAutofit fontScale="70000" lnSpcReduction="20000"/>
          </a:bodyPr>
          <a:lstStyle/>
          <a:p>
            <a:pPr lvl="0" algn="ctr">
              <a:buNone/>
            </a:pPr>
            <a:r>
              <a:rPr lang="en-US" sz="4400" b="1" dirty="0" smtClean="0"/>
              <a:t>	</a:t>
            </a:r>
            <a:r>
              <a:rPr lang="en-US" sz="4400" b="1" dirty="0" smtClean="0">
                <a:solidFill>
                  <a:srgbClr val="008000"/>
                </a:solidFill>
              </a:rPr>
              <a:t>Make </a:t>
            </a:r>
            <a:r>
              <a:rPr lang="en-US" sz="4400" b="1" dirty="0">
                <a:solidFill>
                  <a:srgbClr val="008000"/>
                </a:solidFill>
              </a:rPr>
              <a:t>a fire by rubbing two sticks together and wait for the moths to be attracted to the flame.  Then the bats will </a:t>
            </a:r>
            <a:r>
              <a:rPr lang="en-US" sz="4400" b="1" dirty="0" smtClean="0">
                <a:solidFill>
                  <a:srgbClr val="008000"/>
                </a:solidFill>
              </a:rPr>
              <a:t>come to eat the moths, </a:t>
            </a:r>
            <a:r>
              <a:rPr lang="en-US" sz="4400" b="1" dirty="0">
                <a:solidFill>
                  <a:srgbClr val="008000"/>
                </a:solidFill>
              </a:rPr>
              <a:t>and you can hit the bats with rocks and</a:t>
            </a:r>
            <a:r>
              <a:rPr lang="en-US" sz="4400" b="1" dirty="0" smtClean="0">
                <a:solidFill>
                  <a:srgbClr val="008000"/>
                </a:solidFill>
              </a:rPr>
              <a:t> then roast the bats </a:t>
            </a:r>
            <a:r>
              <a:rPr lang="en-US" sz="4400" b="1" dirty="0">
                <a:solidFill>
                  <a:srgbClr val="008000"/>
                </a:solidFill>
              </a:rPr>
              <a:t>over a </a:t>
            </a:r>
            <a:r>
              <a:rPr lang="en-US" sz="4400" b="1" dirty="0" smtClean="0">
                <a:solidFill>
                  <a:srgbClr val="008000"/>
                </a:solidFill>
              </a:rPr>
              <a:t>fire for food (like “The </a:t>
            </a:r>
            <a:r>
              <a:rPr lang="en-US" sz="4400" b="1" dirty="0">
                <a:solidFill>
                  <a:srgbClr val="008000"/>
                </a:solidFill>
              </a:rPr>
              <a:t>Three Amigos</a:t>
            </a:r>
            <a:r>
              <a:rPr lang="en-US" sz="4400" b="1" dirty="0" smtClean="0">
                <a:solidFill>
                  <a:srgbClr val="008000"/>
                </a:solidFill>
              </a:rPr>
              <a:t>.”) </a:t>
            </a:r>
            <a:endParaRPr lang="en-US" sz="4400" dirty="0">
              <a:solidFill>
                <a:srgbClr val="008000"/>
              </a:solidFill>
            </a:endParaRPr>
          </a:p>
          <a:p>
            <a:endParaRPr lang="en-US" sz="4400" dirty="0"/>
          </a:p>
        </p:txBody>
      </p:sp>
      <p:pic>
        <p:nvPicPr>
          <p:cNvPr id="4" name="Picture 3" descr="3a_022Tubman.jpg"/>
          <p:cNvPicPr>
            <a:picLocks noChangeAspect="1"/>
          </p:cNvPicPr>
          <p:nvPr/>
        </p:nvPicPr>
        <p:blipFill>
          <a:blip r:embed="rId2"/>
          <a:stretch>
            <a:fillRect/>
          </a:stretch>
        </p:blipFill>
        <p:spPr>
          <a:xfrm>
            <a:off x="2819400" y="4279900"/>
            <a:ext cx="4150437" cy="24257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What’ll it be?</a:t>
            </a:r>
            <a:endParaRPr lang="en-US" dirty="0"/>
          </a:p>
        </p:txBody>
      </p:sp>
      <p:sp>
        <p:nvSpPr>
          <p:cNvPr id="4" name="Action Button: Custom 3">
            <a:hlinkClick r:id="rId2" action="ppaction://hlinksldjump" highlightClick="1"/>
          </p:cNvPr>
          <p:cNvSpPr/>
          <p:nvPr/>
        </p:nvSpPr>
        <p:spPr>
          <a:xfrm>
            <a:off x="457200" y="2438400"/>
            <a:ext cx="2514600" cy="15240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Kill your horses </a:t>
            </a:r>
            <a:r>
              <a:rPr lang="en-US" sz="2400" dirty="0" err="1" smtClean="0">
                <a:sym typeface="Wingdings"/>
              </a:rPr>
              <a:t></a:t>
            </a:r>
            <a:endParaRPr lang="en-US" sz="2400" dirty="0"/>
          </a:p>
        </p:txBody>
      </p:sp>
      <p:sp>
        <p:nvSpPr>
          <p:cNvPr id="5" name="Action Button: Custom 4">
            <a:hlinkClick r:id="rId3" action="ppaction://hlinksldjump" highlightClick="1"/>
          </p:cNvPr>
          <p:cNvSpPr/>
          <p:nvPr/>
        </p:nvSpPr>
        <p:spPr>
          <a:xfrm>
            <a:off x="5334000" y="2145792"/>
            <a:ext cx="2971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Keep on </a:t>
            </a:r>
            <a:r>
              <a:rPr lang="en-US" sz="2400" dirty="0" err="1" smtClean="0"/>
              <a:t>truckin</a:t>
            </a:r>
            <a:endParaRPr lang="en-US" sz="2400" dirty="0"/>
          </a:p>
        </p:txBody>
      </p:sp>
      <p:sp>
        <p:nvSpPr>
          <p:cNvPr id="6" name="Action Button: Custom 5">
            <a:hlinkClick r:id="" action="ppaction://hlinkshowjump?jump=nextslide" highlightClick="1"/>
          </p:cNvPr>
          <p:cNvSpPr/>
          <p:nvPr/>
        </p:nvSpPr>
        <p:spPr>
          <a:xfrm>
            <a:off x="3162300" y="4724400"/>
            <a:ext cx="2971800" cy="16520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Make Fire  to attracts bats</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a:t>
            </a:r>
            <a:endParaRPr lang="en-US" dirty="0"/>
          </a:p>
        </p:txBody>
      </p:sp>
      <p:sp>
        <p:nvSpPr>
          <p:cNvPr id="3" name="Content Placeholder 2"/>
          <p:cNvSpPr>
            <a:spLocks noGrp="1"/>
          </p:cNvSpPr>
          <p:nvPr>
            <p:ph idx="1"/>
          </p:nvPr>
        </p:nvSpPr>
        <p:spPr/>
        <p:txBody>
          <a:bodyPr>
            <a:normAutofit/>
          </a:bodyPr>
          <a:lstStyle/>
          <a:p>
            <a:pPr>
              <a:buNone/>
            </a:pPr>
            <a:r>
              <a:rPr lang="en-US" sz="3600" b="1" dirty="0" smtClean="0"/>
              <a:t>	Y</a:t>
            </a:r>
            <a:r>
              <a:rPr lang="en-US" sz="3200" b="1" dirty="0" smtClean="0"/>
              <a:t>ou can't ever actually </a:t>
            </a:r>
            <a:r>
              <a:rPr lang="en-US" sz="3200" b="1" dirty="0"/>
              <a:t>light the fire</a:t>
            </a:r>
            <a:r>
              <a:rPr lang="en-US" sz="3200" b="1" dirty="0" smtClean="0"/>
              <a:t> so…..you </a:t>
            </a:r>
            <a:r>
              <a:rPr lang="en-US" sz="3200" b="1" dirty="0"/>
              <a:t>freeze to death with two sticks clenched stubbornly in your hands. </a:t>
            </a:r>
            <a:endParaRPr lang="en-US" sz="3600" dirty="0" smtClean="0"/>
          </a:p>
          <a:p>
            <a:endParaRPr lang="en-US" dirty="0"/>
          </a:p>
        </p:txBody>
      </p:sp>
      <p:sp>
        <p:nvSpPr>
          <p:cNvPr id="4" name="Action Button: Custom 3">
            <a:hlinkClick r:id="" action="ppaction://hlinkshowjump?jump=previousslide" highlightClick="1"/>
          </p:cNvPr>
          <p:cNvSpPr/>
          <p:nvPr/>
        </p:nvSpPr>
        <p:spPr>
          <a:xfrm>
            <a:off x="4114800" y="45720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a:t>
            </a:r>
            <a:endParaRPr lang="en-US" dirty="0"/>
          </a:p>
        </p:txBody>
      </p:sp>
      <p:sp>
        <p:nvSpPr>
          <p:cNvPr id="3" name="Content Placeholder 2"/>
          <p:cNvSpPr>
            <a:spLocks noGrp="1"/>
          </p:cNvSpPr>
          <p:nvPr>
            <p:ph idx="1"/>
          </p:nvPr>
        </p:nvSpPr>
        <p:spPr/>
        <p:txBody>
          <a:bodyPr>
            <a:normAutofit/>
          </a:bodyPr>
          <a:lstStyle/>
          <a:p>
            <a:pPr>
              <a:buNone/>
            </a:pPr>
            <a:r>
              <a:rPr lang="en-US" sz="3600" b="1" dirty="0" smtClean="0"/>
              <a:t>	You </a:t>
            </a:r>
            <a:r>
              <a:rPr lang="en-US" sz="3600" b="1" dirty="0"/>
              <a:t>run out of food in a day and </a:t>
            </a:r>
            <a:r>
              <a:rPr lang="en-US" sz="3600" b="1" dirty="0" smtClean="0"/>
              <a:t>become </a:t>
            </a:r>
            <a:r>
              <a:rPr lang="en-US" sz="3600" b="1" dirty="0" err="1" smtClean="0"/>
              <a:t>dellusional</a:t>
            </a:r>
            <a:r>
              <a:rPr lang="en-US" sz="3600" b="1" dirty="0" smtClean="0"/>
              <a:t> </a:t>
            </a:r>
            <a:r>
              <a:rPr lang="en-US" sz="3600" b="1" dirty="0"/>
              <a:t>too sick to </a:t>
            </a:r>
            <a:r>
              <a:rPr lang="en-US" sz="3600" b="1" dirty="0" smtClean="0"/>
              <a:t>ride.  You begin to think the other people in your party look like nice big juicy, deep-fried turkey drumsticks.  But before you try to eat your </a:t>
            </a:r>
            <a:r>
              <a:rPr lang="en-US" sz="3600" b="1" dirty="0" err="1" smtClean="0"/>
              <a:t>compadres</a:t>
            </a:r>
            <a:r>
              <a:rPr lang="en-US" sz="3600" b="1" dirty="0" smtClean="0"/>
              <a:t>, </a:t>
            </a:r>
            <a:r>
              <a:rPr lang="en-US" sz="3600" b="1" dirty="0"/>
              <a:t>you die.</a:t>
            </a:r>
            <a:r>
              <a:rPr lang="en-US" sz="3600" dirty="0" smtClean="0"/>
              <a:t> </a:t>
            </a:r>
          </a:p>
          <a:p>
            <a:endParaRPr lang="en-US" dirty="0"/>
          </a:p>
        </p:txBody>
      </p:sp>
      <p:sp>
        <p:nvSpPr>
          <p:cNvPr id="4" name="Action Button: Custom 3">
            <a:hlinkClick r:id="rId2" action="ppaction://hlinksldjump" highlightClick="1"/>
          </p:cNvPr>
          <p:cNvSpPr/>
          <p:nvPr/>
        </p:nvSpPr>
        <p:spPr>
          <a:xfrm>
            <a:off x="43434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a:t>
            </a:r>
            <a:endParaRPr lang="en-US" dirty="0"/>
          </a:p>
        </p:txBody>
      </p:sp>
      <p:sp>
        <p:nvSpPr>
          <p:cNvPr id="3" name="Content Placeholder 2"/>
          <p:cNvSpPr>
            <a:spLocks noGrp="1"/>
          </p:cNvSpPr>
          <p:nvPr>
            <p:ph idx="1"/>
          </p:nvPr>
        </p:nvSpPr>
        <p:spPr/>
        <p:txBody>
          <a:bodyPr>
            <a:normAutofit/>
          </a:bodyPr>
          <a:lstStyle/>
          <a:p>
            <a:pPr algn="ctr">
              <a:buNone/>
            </a:pPr>
            <a:r>
              <a:rPr lang="en-US" sz="3600" b="1" dirty="0" smtClean="0"/>
              <a:t>	</a:t>
            </a:r>
            <a:r>
              <a:rPr lang="en-US" sz="3600" b="1" dirty="0"/>
              <a:t>Good choice.</a:t>
            </a:r>
            <a:r>
              <a:rPr lang="en-US" sz="3600" b="1" dirty="0" smtClean="0"/>
              <a:t> After killing your horses, the meat </a:t>
            </a:r>
            <a:r>
              <a:rPr lang="en-US" sz="3600" b="1" dirty="0"/>
              <a:t>gives you enough food to last you one more week</a:t>
            </a:r>
            <a:r>
              <a:rPr lang="en-US" sz="3600" dirty="0" smtClean="0"/>
              <a:t> </a:t>
            </a:r>
          </a:p>
          <a:p>
            <a:endParaRPr lang="en-US" dirty="0"/>
          </a:p>
        </p:txBody>
      </p:sp>
      <p:sp>
        <p:nvSpPr>
          <p:cNvPr id="4" name="Smiley Face 3"/>
          <p:cNvSpPr/>
          <p:nvPr/>
        </p:nvSpPr>
        <p:spPr>
          <a:xfrm>
            <a:off x="3924300" y="5105400"/>
            <a:ext cx="1447800" cy="1371600"/>
          </a:xfrm>
          <a:prstGeom prst="smileyFace">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03238"/>
            <a:ext cx="8229600" cy="45719"/>
          </a:xfrm>
        </p:spPr>
        <p:txBody>
          <a:bodyPr>
            <a:normAutofit fontScale="90000"/>
          </a:bodyPr>
          <a:lstStyle/>
          <a:p>
            <a:endParaRPr lang="en-US" dirty="0"/>
          </a:p>
        </p:txBody>
      </p:sp>
      <p:sp>
        <p:nvSpPr>
          <p:cNvPr id="13" name="Content Placeholder 12"/>
          <p:cNvSpPr>
            <a:spLocks noGrp="1"/>
          </p:cNvSpPr>
          <p:nvPr>
            <p:ph idx="1"/>
          </p:nvPr>
        </p:nvSpPr>
        <p:spPr>
          <a:xfrm>
            <a:off x="457200" y="503238"/>
            <a:ext cx="8229600" cy="5973762"/>
          </a:xfrm>
        </p:spPr>
        <p:txBody>
          <a:bodyPr>
            <a:normAutofit/>
          </a:bodyPr>
          <a:lstStyle/>
          <a:p>
            <a:pPr algn="ctr">
              <a:buNone/>
            </a:pPr>
            <a:r>
              <a:rPr lang="en-US" b="1" dirty="0" smtClean="0"/>
              <a:t>	</a:t>
            </a:r>
          </a:p>
          <a:p>
            <a:r>
              <a:rPr lang="en-US" sz="3600" b="1" dirty="0" smtClean="0"/>
              <a:t>	</a:t>
            </a:r>
            <a:r>
              <a:rPr lang="en-US" sz="2800" b="1" dirty="0"/>
              <a:t>You have to come to a decision about what to </a:t>
            </a:r>
            <a:r>
              <a:rPr lang="en-US" sz="2800" b="1" dirty="0" smtClean="0"/>
              <a:t>do now. Do you press on or head back to Santa Fe.  </a:t>
            </a:r>
            <a:r>
              <a:rPr lang="en-US" sz="2800" b="1" dirty="0"/>
              <a:t>You are both priests and decide to cast </a:t>
            </a:r>
            <a:r>
              <a:rPr lang="en-US" sz="2800" b="1" dirty="0" smtClean="0"/>
              <a:t>lots (like drawing sticks) </a:t>
            </a:r>
            <a:r>
              <a:rPr lang="en-US" sz="2800" b="1" dirty="0"/>
              <a:t>and leave it to God to make the right answer come up.  Should you go on, or go back?  The lot falls and </a:t>
            </a:r>
            <a:r>
              <a:rPr lang="en-US" sz="2800" b="1" dirty="0" smtClean="0"/>
              <a:t>says: </a:t>
            </a:r>
            <a:r>
              <a:rPr lang="en-US" sz="2800" b="1" dirty="0"/>
              <a:t>go back to Santa Fe.  </a:t>
            </a:r>
            <a:endParaRPr lang="en-US" sz="2800" dirty="0"/>
          </a:p>
        </p:txBody>
      </p:sp>
      <p:sp>
        <p:nvSpPr>
          <p:cNvPr id="4" name="Action Button: Custom 3">
            <a:hlinkClick r:id="rId2" action="ppaction://hlinksldjump" highlightClick="1"/>
          </p:cNvPr>
          <p:cNvSpPr/>
          <p:nvPr/>
        </p:nvSpPr>
        <p:spPr>
          <a:xfrm>
            <a:off x="1219200" y="5181600"/>
            <a:ext cx="2819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Ignore the “lots” and keep pushing on to California</a:t>
            </a:r>
            <a:endParaRPr lang="en-US" dirty="0"/>
          </a:p>
        </p:txBody>
      </p:sp>
      <p:sp>
        <p:nvSpPr>
          <p:cNvPr id="5" name="Action Button: Custom 4">
            <a:hlinkClick r:id="rId3" action="ppaction://hlinksldjump" highlightClick="1"/>
          </p:cNvPr>
          <p:cNvSpPr/>
          <p:nvPr/>
        </p:nvSpPr>
        <p:spPr>
          <a:xfrm>
            <a:off x="5638800" y="5181600"/>
            <a:ext cx="2819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buNone/>
            </a:pPr>
            <a:r>
              <a:rPr lang="en-US" b="1" dirty="0" smtClean="0"/>
              <a:t>	</a:t>
            </a:r>
            <a:r>
              <a:rPr lang="en-US" b="1" dirty="0" smtClean="0">
                <a:solidFill>
                  <a:srgbClr val="0000FF"/>
                </a:solidFill>
              </a:rPr>
              <a:t>Go back to Santa Fe and give up hope of ever finding a faster route to California</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a:t>
            </a:r>
            <a:endParaRPr lang="en-US" dirty="0"/>
          </a:p>
        </p:txBody>
      </p:sp>
      <p:sp>
        <p:nvSpPr>
          <p:cNvPr id="3" name="Content Placeholder 2"/>
          <p:cNvSpPr>
            <a:spLocks noGrp="1"/>
          </p:cNvSpPr>
          <p:nvPr>
            <p:ph idx="1"/>
          </p:nvPr>
        </p:nvSpPr>
        <p:spPr>
          <a:xfrm>
            <a:off x="304800" y="1219200"/>
            <a:ext cx="5715000" cy="4525963"/>
          </a:xfrm>
        </p:spPr>
        <p:txBody>
          <a:bodyPr>
            <a:normAutofit fontScale="92500" lnSpcReduction="20000"/>
          </a:bodyPr>
          <a:lstStyle/>
          <a:p>
            <a:pPr>
              <a:buNone/>
            </a:pPr>
            <a:r>
              <a:rPr lang="en-US" sz="3600" b="1" dirty="0" smtClean="0"/>
              <a:t>	You run out of food in a about six day and die in the foothills of the Sierra Nevada’s…. forgotten and never to be heard from again…Except for Muniz….who somehow managed to survive on corncobs he had been hiding in his coat.</a:t>
            </a:r>
            <a:endParaRPr lang="en-US" sz="3600" dirty="0" smtClean="0"/>
          </a:p>
          <a:p>
            <a:endParaRPr lang="en-US" dirty="0"/>
          </a:p>
        </p:txBody>
      </p:sp>
      <p:pic>
        <p:nvPicPr>
          <p:cNvPr id="7" name="Picture 6" descr="n56333971323_1002.jpg"/>
          <p:cNvPicPr>
            <a:picLocks noChangeAspect="1"/>
          </p:cNvPicPr>
          <p:nvPr/>
        </p:nvPicPr>
        <p:blipFill>
          <a:blip r:embed="rId2"/>
          <a:stretch>
            <a:fillRect/>
          </a:stretch>
        </p:blipFill>
        <p:spPr>
          <a:xfrm>
            <a:off x="6019800" y="1417638"/>
            <a:ext cx="2971800" cy="4457700"/>
          </a:xfrm>
          <a:prstGeom prst="rect">
            <a:avLst/>
          </a:prstGeom>
        </p:spPr>
      </p:pic>
      <p:pic>
        <p:nvPicPr>
          <p:cNvPr id="8" name="Picture 7" descr="GrillCorn3.jpg"/>
          <p:cNvPicPr>
            <a:picLocks noChangeAspect="1"/>
          </p:cNvPicPr>
          <p:nvPr/>
        </p:nvPicPr>
        <p:blipFill>
          <a:blip r:embed="rId3"/>
          <a:stretch>
            <a:fillRect/>
          </a:stretch>
        </p:blipFill>
        <p:spPr>
          <a:xfrm>
            <a:off x="2271428" y="5355034"/>
            <a:ext cx="1553144" cy="1040607"/>
          </a:xfrm>
          <a:prstGeom prst="rect">
            <a:avLst/>
          </a:prstGeom>
        </p:spPr>
      </p:pic>
      <p:sp>
        <p:nvSpPr>
          <p:cNvPr id="6" name="Action Button: Custom 5">
            <a:hlinkClick r:id="rId4" action="ppaction://hlinksldjump" highlightClick="1"/>
          </p:cNvPr>
          <p:cNvSpPr/>
          <p:nvPr/>
        </p:nvSpPr>
        <p:spPr>
          <a:xfrm>
            <a:off x="4572000" y="5355034"/>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algn="ctr">
              <a:buNone/>
            </a:pPr>
            <a:r>
              <a:rPr lang="en-US" sz="3600" b="1" dirty="0" smtClean="0"/>
              <a:t>	</a:t>
            </a:r>
            <a:r>
              <a:rPr lang="en-US" sz="3600" b="1" dirty="0"/>
              <a:t>Good choice.</a:t>
            </a:r>
            <a:r>
              <a:rPr lang="en-US" sz="3600" b="1" dirty="0" smtClean="0"/>
              <a:t> </a:t>
            </a:r>
            <a:r>
              <a:rPr lang="en-US" sz="3600" b="1" dirty="0"/>
              <a:t>You make it to a small village where you find food and can compile your records of your journey.  You cross the Colorado river at a point which will later be filled with the water of lake Powel and make it back to Santa Fe on January </a:t>
            </a:r>
            <a:r>
              <a:rPr lang="en-US" sz="3600" b="1" dirty="0" smtClean="0"/>
              <a:t>2</a:t>
            </a:r>
            <a:r>
              <a:rPr lang="en-US" sz="3600" b="1" baseline="30000" dirty="0" smtClean="0"/>
              <a:t>nd </a:t>
            </a:r>
            <a:r>
              <a:rPr lang="en-US" sz="3600" b="1" dirty="0" smtClean="0"/>
              <a:t>1777.</a:t>
            </a:r>
            <a:endParaRPr lang="en-US" sz="3600" dirty="0" smtClean="0"/>
          </a:p>
          <a:p>
            <a:pPr algn="ctr">
              <a:buNone/>
            </a:pPr>
            <a:endParaRPr lang="en-US" sz="3600" dirty="0" smtClean="0"/>
          </a:p>
          <a:p>
            <a:endParaRPr lang="en-US" dirty="0"/>
          </a:p>
        </p:txBody>
      </p:sp>
      <p:sp>
        <p:nvSpPr>
          <p:cNvPr id="4" name="Smiley Face 3"/>
          <p:cNvSpPr/>
          <p:nvPr/>
        </p:nvSpPr>
        <p:spPr>
          <a:xfrm>
            <a:off x="4191000" y="5668963"/>
            <a:ext cx="1028700" cy="960437"/>
          </a:xfrm>
          <a:prstGeom prst="smileyFace">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8000" dirty="0" smtClean="0"/>
              <a:t>Finish Dominguez and Escalante Map</a:t>
            </a:r>
            <a:endParaRPr lang="en-US" sz="8000" dirty="0"/>
          </a:p>
        </p:txBody>
      </p:sp>
      <p:sp>
        <p:nvSpPr>
          <p:cNvPr id="6" name="Subtitle 5"/>
          <p:cNvSpPr>
            <a:spLocks noGrp="1"/>
          </p:cNvSpPr>
          <p:nvPr>
            <p:ph type="subTitle" idx="1"/>
          </p:nvPr>
        </p:nvSpPr>
        <p:spPr>
          <a:xfrm>
            <a:off x="1371600" y="4762500"/>
            <a:ext cx="6400800" cy="1752600"/>
          </a:xfrm>
        </p:spPr>
        <p:txBody>
          <a:bodyPr/>
          <a:lstStyle/>
          <a:p>
            <a:r>
              <a:rPr lang="en-US" dirty="0" smtClean="0"/>
              <a:t>When finished turn it into the basket </a:t>
            </a:r>
            <a:endParaRPr lang="en-US" dirty="0"/>
          </a:p>
        </p:txBody>
      </p:sp>
    </p:spTree>
    <p:extLst>
      <p:ext uri="{BB962C8B-B14F-4D97-AF65-F5344CB8AC3E}">
        <p14:creationId xmlns:p14="http://schemas.microsoft.com/office/powerpoint/2010/main" val="347737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Juan Rivera Enters Utah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Juan Rivera and his party searched for the Colorado River and silver deposits. </a:t>
            </a:r>
          </a:p>
          <a:p>
            <a:r>
              <a:rPr lang="en-US" dirty="0" smtClean="0"/>
              <a:t>They entered present day Utah new today’s Monticello.  </a:t>
            </a:r>
            <a:endParaRPr lang="en-US" dirty="0"/>
          </a:p>
          <a:p>
            <a:r>
              <a:rPr lang="en-US" dirty="0" smtClean="0"/>
              <a:t>They searched present day Moab and while there he wrote “</a:t>
            </a:r>
            <a:r>
              <a:rPr lang="en-US" i="1" dirty="0" smtClean="0"/>
              <a:t>Viva Jesus</a:t>
            </a:r>
            <a:r>
              <a:rPr lang="en-US" dirty="0" smtClean="0"/>
              <a:t>” at the top of a cross with his name below. </a:t>
            </a:r>
            <a:endParaRPr lang="en-US" dirty="0"/>
          </a:p>
        </p:txBody>
      </p:sp>
    </p:spTree>
    <p:extLst>
      <p:ext uri="{BB962C8B-B14F-4D97-AF65-F5344CB8AC3E}">
        <p14:creationId xmlns:p14="http://schemas.microsoft.com/office/powerpoint/2010/main" val="23805613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Missions and Presidios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Spanish did more than just explore.  They also established missions and Presidios. </a:t>
            </a:r>
          </a:p>
          <a:p>
            <a:r>
              <a:rPr lang="en-US" dirty="0" smtClean="0"/>
              <a:t>Presidios; was a military post controlled by a governor and used to protect priest and other settlers from Indian attack. </a:t>
            </a:r>
          </a:p>
          <a:p>
            <a:r>
              <a:rPr lang="en-US" dirty="0" smtClean="0"/>
              <a:t>Mission; A place where the priests and Indians built a church and other buildings.  </a:t>
            </a:r>
            <a:endParaRPr lang="en-US" dirty="0"/>
          </a:p>
        </p:txBody>
      </p:sp>
    </p:spTree>
    <p:extLst>
      <p:ext uri="{BB962C8B-B14F-4D97-AF65-F5344CB8AC3E}">
        <p14:creationId xmlns:p14="http://schemas.microsoft.com/office/powerpoint/2010/main" val="38891897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Young </a:t>
            </a:r>
            <a:r>
              <a:rPr lang="en-US" smtClean="0"/>
              <a:t>priests </a:t>
            </a:r>
            <a:r>
              <a:rPr lang="en-US" smtClean="0"/>
              <a:t>from </a:t>
            </a:r>
            <a:r>
              <a:rPr lang="en-US" dirty="0" smtClean="0"/>
              <a:t>Europe built and lived at the missions.  </a:t>
            </a:r>
          </a:p>
          <a:p>
            <a:r>
              <a:rPr lang="en-US" dirty="0" smtClean="0"/>
              <a:t>Two important missions were in </a:t>
            </a:r>
            <a:r>
              <a:rPr lang="en-US" dirty="0" smtClean="0"/>
              <a:t>San </a:t>
            </a:r>
            <a:r>
              <a:rPr lang="en-US" dirty="0" smtClean="0"/>
              <a:t>Diego and Monterey (in present day California). </a:t>
            </a:r>
          </a:p>
          <a:p>
            <a:r>
              <a:rPr lang="en-US" dirty="0" smtClean="0"/>
              <a:t>They worked to teach Indians the teachings of Jesus Christ and how to live like Europeans.  </a:t>
            </a:r>
          </a:p>
          <a:p>
            <a:r>
              <a:rPr lang="en-US" dirty="0" smtClean="0"/>
              <a:t>Indians often helped the priests by showing them where and how to get food and </a:t>
            </a:r>
            <a:r>
              <a:rPr lang="en-US" dirty="0" smtClean="0"/>
              <a:t>served </a:t>
            </a:r>
            <a:r>
              <a:rPr lang="en-US" dirty="0" smtClean="0"/>
              <a:t>as travel guides.  </a:t>
            </a:r>
            <a:endParaRPr lang="en-US" dirty="0"/>
          </a:p>
        </p:txBody>
      </p:sp>
    </p:spTree>
    <p:extLst>
      <p:ext uri="{BB962C8B-B14F-4D97-AF65-F5344CB8AC3E}">
        <p14:creationId xmlns:p14="http://schemas.microsoft.com/office/powerpoint/2010/main" val="5442355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676400"/>
            <a:ext cx="7772400" cy="3432175"/>
          </a:xfrm>
        </p:spPr>
        <p:txBody>
          <a:bodyPr>
            <a:noAutofit/>
          </a:bodyPr>
          <a:lstStyle/>
          <a:p>
            <a:r>
              <a:rPr lang="en-US" sz="8000" dirty="0" smtClean="0"/>
              <a:t>Dominguez and Escalante Expedition Activity </a:t>
            </a:r>
            <a:endParaRPr lang="en-US" sz="8000" dirty="0"/>
          </a:p>
        </p:txBody>
      </p:sp>
    </p:spTree>
    <p:extLst>
      <p:ext uri="{BB962C8B-B14F-4D97-AF65-F5344CB8AC3E}">
        <p14:creationId xmlns:p14="http://schemas.microsoft.com/office/powerpoint/2010/main" val="1374566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33800" y="2590800"/>
            <a:ext cx="4953000" cy="1401762"/>
          </a:xfrm>
        </p:spPr>
        <p:txBody>
          <a:bodyPr>
            <a:normAutofit fontScale="90000"/>
          </a:bodyPr>
          <a:lstStyle/>
          <a:p>
            <a:r>
              <a:rPr lang="en-US" dirty="0" smtClean="0"/>
              <a:t>DOMINGUEZ &amp; ESCALANTE</a:t>
            </a:r>
            <a:br>
              <a:rPr lang="en-US" dirty="0" smtClean="0"/>
            </a:br>
            <a:r>
              <a:rPr lang="en-US" dirty="0" smtClean="0"/>
              <a:t>“CHOOSE YOUR OWN ADVENTURE”</a:t>
            </a:r>
            <a:endParaRPr lang="en-US" dirty="0"/>
          </a:p>
        </p:txBody>
      </p:sp>
      <p:pic>
        <p:nvPicPr>
          <p:cNvPr id="14" name="Picture 3" descr="sketch of two fathers"/>
          <p:cNvPicPr>
            <a:picLocks noChangeAspect="1" noChangeArrowheads="1"/>
          </p:cNvPicPr>
          <p:nvPr/>
        </p:nvPicPr>
        <p:blipFill>
          <a:blip r:embed="rId2"/>
          <a:srcRect/>
          <a:stretch>
            <a:fillRect/>
          </a:stretch>
        </p:blipFill>
        <p:spPr bwMode="auto">
          <a:xfrm>
            <a:off x="685800" y="1219200"/>
            <a:ext cx="2640513" cy="4114800"/>
          </a:xfrm>
          <a:prstGeom prst="rect">
            <a:avLst/>
          </a:prstGeom>
          <a:noFill/>
          <a:ln w="76200" cmpd="tri">
            <a:solidFill>
              <a:schemeClr val="bg2"/>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5613</TotalTime>
  <Words>1104</Words>
  <Application>Microsoft Office PowerPoint</Application>
  <PresentationFormat>On-screen Show (4:3)</PresentationFormat>
  <Paragraphs>154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Exploration </vt:lpstr>
      <vt:lpstr>Early 1400’s</vt:lpstr>
      <vt:lpstr>Early 1400’s continued </vt:lpstr>
      <vt:lpstr>The Spanish Spread Out</vt:lpstr>
      <vt:lpstr>Juan Rivera Enters Utah</vt:lpstr>
      <vt:lpstr>Missions and Presidios </vt:lpstr>
      <vt:lpstr>PowerPoint Presentation</vt:lpstr>
      <vt:lpstr>Dominguez and Escalante Expedition Activity </vt:lpstr>
      <vt:lpstr>DOMINGUEZ &amp; ESCALANTE “CHOOSE YOUR OWN ADVENTURE”</vt:lpstr>
      <vt:lpstr>PowerPoint Presentation</vt:lpstr>
      <vt:lpstr>PowerPoint Presentation</vt:lpstr>
      <vt:lpstr>Which way to go?</vt:lpstr>
      <vt:lpstr>¡¡¡¡¡OH NO!!!!</vt:lpstr>
      <vt:lpstr>CHOICE #2 “NORTH”</vt:lpstr>
      <vt:lpstr>PowerPoint Presentation</vt:lpstr>
      <vt:lpstr>Joaquin</vt:lpstr>
      <vt:lpstr>Don Julio</vt:lpstr>
      <vt:lpstr>Miera</vt:lpstr>
      <vt:lpstr>Jose Padilla</vt:lpstr>
      <vt:lpstr>Muniz</vt:lpstr>
      <vt:lpstr>So who will you take?? To choose a person click their picture</vt:lpstr>
      <vt:lpstr>Joaquin</vt:lpstr>
      <vt:lpstr>Don Julio</vt:lpstr>
      <vt:lpstr>Meira</vt:lpstr>
      <vt:lpstr>Muniz</vt:lpstr>
      <vt:lpstr>Jose Padilla</vt:lpstr>
      <vt:lpstr>So we are taking…</vt:lpstr>
      <vt:lpstr>PowerPoint Presentation</vt:lpstr>
      <vt:lpstr>PowerPoint Presentation</vt:lpstr>
      <vt:lpstr>CHOICE #3</vt:lpstr>
      <vt:lpstr>CHOICE #2</vt:lpstr>
      <vt:lpstr>CHOICE #1</vt:lpstr>
      <vt:lpstr>PowerPoint Presentation</vt:lpstr>
      <vt:lpstr>PowerPoint Presentation</vt:lpstr>
      <vt:lpstr>CHOICE #1</vt:lpstr>
      <vt:lpstr>CHOICE #2</vt:lpstr>
      <vt:lpstr>CHOICE #3</vt:lpstr>
      <vt:lpstr>PowerPoint Presentation</vt:lpstr>
      <vt:lpstr>CHOICE #1</vt:lpstr>
      <vt:lpstr>CHOICE #2</vt:lpstr>
      <vt:lpstr>CHOICE #3</vt:lpstr>
      <vt:lpstr>So What’ll it be?</vt:lpstr>
      <vt:lpstr>CHOICE #3</vt:lpstr>
      <vt:lpstr>CHOICE #2</vt:lpstr>
      <vt:lpstr>CHOICE #1</vt:lpstr>
      <vt:lpstr>PowerPoint Presentation</vt:lpstr>
      <vt:lpstr>CHOICE #1</vt:lpstr>
      <vt:lpstr>CHOICE #2</vt:lpstr>
      <vt:lpstr>Finish Dominguez and Escalante Map</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DOMINGUEZ &amp; ESCALANTE “CHOOSE YOUR OWN ADVENTURE”</dc:title>
  <dc:creator>Rebecca Underwood</dc:creator>
  <cp:lastModifiedBy>Frontier1</cp:lastModifiedBy>
  <cp:revision>27</cp:revision>
  <dcterms:created xsi:type="dcterms:W3CDTF">2010-11-22T14:47:54Z</dcterms:created>
  <dcterms:modified xsi:type="dcterms:W3CDTF">2014-02-20T16:29:26Z</dcterms:modified>
</cp:coreProperties>
</file>