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58" r:id="rId6"/>
    <p:sldId id="264" r:id="rId7"/>
    <p:sldId id="259" r:id="rId8"/>
    <p:sldId id="260" r:id="rId9"/>
    <p:sldId id="261"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A34E656-9F07-444B-8650-52D6A6E26081}" type="datetimeFigureOut">
              <a:rPr lang="en-US" smtClean="0"/>
              <a:t>10/16/2013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CFE8CD8-58EA-4BD3-9E0E-4C55DBCA22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34E656-9F07-444B-8650-52D6A6E2608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34E656-9F07-444B-8650-52D6A6E2608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34E656-9F07-444B-8650-52D6A6E26081}" type="datetimeFigureOut">
              <a:rPr lang="en-US" smtClean="0"/>
              <a:t>10/16/2013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CFE8CD8-58EA-4BD3-9E0E-4C55DBCA22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A34E656-9F07-444B-8650-52D6A6E26081}" type="datetimeFigureOut">
              <a:rPr lang="en-US" smtClean="0"/>
              <a:t>10/16/2013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CFE8CD8-58EA-4BD3-9E0E-4C55DBCA22F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A34E656-9F07-444B-8650-52D6A6E26081}" type="datetimeFigureOut">
              <a:rPr lang="en-US" smtClean="0"/>
              <a:t>10/16/2013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A34E656-9F07-444B-8650-52D6A6E26081}"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CFE8CD8-58EA-4BD3-9E0E-4C55DBCA22F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34E656-9F07-444B-8650-52D6A6E26081}" type="datetimeFigureOut">
              <a:rPr lang="en-US" smtClean="0"/>
              <a:t>10/16/2013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34E656-9F07-444B-8650-52D6A6E26081}" type="datetimeFigureOut">
              <a:rPr lang="en-US" smtClean="0"/>
              <a:t>10/16/2013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34E656-9F07-444B-8650-52D6A6E26081}" type="datetimeFigureOut">
              <a:rPr lang="en-US" smtClean="0"/>
              <a:t>10/16/2013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FE8CD8-58EA-4BD3-9E0E-4C55DBCA22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A34E656-9F07-444B-8650-52D6A6E26081}"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CFE8CD8-58EA-4BD3-9E0E-4C55DBCA22F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A34E656-9F07-444B-8650-52D6A6E26081}" type="datetimeFigureOut">
              <a:rPr lang="en-US" smtClean="0"/>
              <a:t>10/16/2013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FE8CD8-58EA-4BD3-9E0E-4C55DBCA22F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Fremont and </a:t>
            </a:r>
            <a:r>
              <a:rPr lang="en-US" dirty="0" err="1" smtClean="0"/>
              <a:t>anasazi</a:t>
            </a:r>
            <a:r>
              <a:rPr lang="en-US" dirty="0" smtClean="0"/>
              <a: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60080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did they live?</a:t>
            </a:r>
          </a:p>
        </p:txBody>
      </p:sp>
      <p:sp>
        <p:nvSpPr>
          <p:cNvPr id="3" name="Content Placeholder 2"/>
          <p:cNvSpPr>
            <a:spLocks noGrp="1"/>
          </p:cNvSpPr>
          <p:nvPr>
            <p:ph sz="half" idx="1"/>
          </p:nvPr>
        </p:nvSpPr>
        <p:spPr/>
        <p:txBody>
          <a:bodyPr/>
          <a:lstStyle/>
          <a:p>
            <a:r>
              <a:rPr lang="en-US" dirty="0"/>
              <a:t>It is believed that the </a:t>
            </a:r>
            <a:r>
              <a:rPr lang="en-US" dirty="0" smtClean="0"/>
              <a:t>Anasazi lived </a:t>
            </a:r>
            <a:r>
              <a:rPr lang="en-US" dirty="0"/>
              <a:t>from about 700 to 1300 AD.  </a:t>
            </a:r>
            <a:endParaRPr lang="en-US" dirty="0" smtClean="0"/>
          </a:p>
          <a:p>
            <a:pPr lvl="1"/>
            <a:r>
              <a:rPr lang="en-US" dirty="0" smtClean="0"/>
              <a:t>This is the same time as the Fremont.</a:t>
            </a:r>
          </a:p>
          <a:p>
            <a:pPr lvl="1"/>
            <a:r>
              <a:rPr lang="en-US" dirty="0" smtClean="0"/>
              <a:t>In fact it is believed that the Fremont and Anasazi use to interact and trade.  </a:t>
            </a:r>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371600"/>
            <a:ext cx="4348162" cy="4348162"/>
          </a:xfrm>
        </p:spPr>
      </p:pic>
    </p:spTree>
    <p:extLst>
      <p:ext uri="{BB962C8B-B14F-4D97-AF65-F5344CB8AC3E}">
        <p14:creationId xmlns:p14="http://schemas.microsoft.com/office/powerpoint/2010/main" val="148594454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did they live?</a:t>
            </a:r>
          </a:p>
        </p:txBody>
      </p:sp>
      <p:sp>
        <p:nvSpPr>
          <p:cNvPr id="3" name="Content Placeholder 2"/>
          <p:cNvSpPr>
            <a:spLocks noGrp="1"/>
          </p:cNvSpPr>
          <p:nvPr>
            <p:ph sz="half" idx="1"/>
          </p:nvPr>
        </p:nvSpPr>
        <p:spPr/>
        <p:txBody>
          <a:bodyPr/>
          <a:lstStyle/>
          <a:p>
            <a:r>
              <a:rPr lang="en-US" dirty="0" smtClean="0"/>
              <a:t>They lived in the far Southeast part of Utah.</a:t>
            </a:r>
          </a:p>
          <a:p>
            <a:pPr lvl="1"/>
            <a:r>
              <a:rPr lang="en-US" dirty="0" smtClean="0"/>
              <a:t>They lived in 4 corners region of Utah, Colorado, New Mexico, and Arizona.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209800"/>
            <a:ext cx="4114140" cy="3324225"/>
          </a:xfrm>
        </p:spPr>
      </p:pic>
    </p:spTree>
    <p:extLst>
      <p:ext uri="{BB962C8B-B14F-4D97-AF65-F5344CB8AC3E}">
        <p14:creationId xmlns:p14="http://schemas.microsoft.com/office/powerpoint/2010/main" val="237611834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way of living </a:t>
            </a:r>
          </a:p>
        </p:txBody>
      </p:sp>
      <p:sp>
        <p:nvSpPr>
          <p:cNvPr id="5" name="Content Placeholder 4"/>
          <p:cNvSpPr>
            <a:spLocks noGrp="1"/>
          </p:cNvSpPr>
          <p:nvPr>
            <p:ph idx="1"/>
          </p:nvPr>
        </p:nvSpPr>
        <p:spPr/>
        <p:txBody>
          <a:bodyPr/>
          <a:lstStyle/>
          <a:p>
            <a:r>
              <a:rPr lang="en-US" dirty="0" smtClean="0"/>
              <a:t>Homes</a:t>
            </a:r>
          </a:p>
          <a:p>
            <a:pPr lvl="1"/>
            <a:r>
              <a:rPr lang="en-US" dirty="0" smtClean="0"/>
              <a:t>The Anasazi are famous for their incredible cliff dwellings they lived in.</a:t>
            </a:r>
          </a:p>
          <a:p>
            <a:pPr marL="457200" lvl="1"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124200"/>
            <a:ext cx="4886758" cy="3613580"/>
          </a:xfrm>
          <a:prstGeom prst="rect">
            <a:avLst/>
          </a:prstGeom>
        </p:spPr>
      </p:pic>
    </p:spTree>
    <p:extLst>
      <p:ext uri="{BB962C8B-B14F-4D97-AF65-F5344CB8AC3E}">
        <p14:creationId xmlns:p14="http://schemas.microsoft.com/office/powerpoint/2010/main" val="2276997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Style </a:t>
            </a:r>
            <a:endParaRPr lang="en-US" dirty="0"/>
          </a:p>
        </p:txBody>
      </p:sp>
      <p:sp>
        <p:nvSpPr>
          <p:cNvPr id="5" name="Content Placeholder 4"/>
          <p:cNvSpPr>
            <a:spLocks noGrp="1"/>
          </p:cNvSpPr>
          <p:nvPr>
            <p:ph idx="1"/>
          </p:nvPr>
        </p:nvSpPr>
        <p:spPr/>
        <p:txBody>
          <a:bodyPr/>
          <a:lstStyle/>
          <a:p>
            <a:r>
              <a:rPr lang="en-US" dirty="0" smtClean="0"/>
              <a:t>They would stay put in one place at one time but their ancestors before them were none for moving around.  </a:t>
            </a:r>
          </a:p>
          <a:p>
            <a:r>
              <a:rPr lang="en-US" dirty="0" smtClean="0"/>
              <a:t>Their homes were very complex with hundreds of rooms that often times had painted walls.  They would have to carry water and supplies up hundreds of feet where their homes were.  </a:t>
            </a:r>
            <a:endParaRPr lang="en-US" dirty="0"/>
          </a:p>
        </p:txBody>
      </p:sp>
    </p:spTree>
    <p:extLst>
      <p:ext uri="{BB962C8B-B14F-4D97-AF65-F5344CB8AC3E}">
        <p14:creationId xmlns:p14="http://schemas.microsoft.com/office/powerpoint/2010/main" val="31517351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make a living</a:t>
            </a:r>
            <a:endParaRPr lang="en-US" dirty="0"/>
          </a:p>
        </p:txBody>
      </p:sp>
      <p:sp>
        <p:nvSpPr>
          <p:cNvPr id="3" name="Content Placeholder 2"/>
          <p:cNvSpPr>
            <a:spLocks noGrp="1"/>
          </p:cNvSpPr>
          <p:nvPr>
            <p:ph sz="half" idx="1"/>
          </p:nvPr>
        </p:nvSpPr>
        <p:spPr/>
        <p:txBody>
          <a:bodyPr/>
          <a:lstStyle/>
          <a:p>
            <a:r>
              <a:rPr lang="en-US" dirty="0" smtClean="0"/>
              <a:t>Farmers</a:t>
            </a:r>
          </a:p>
          <a:p>
            <a:pPr lvl="1"/>
            <a:r>
              <a:rPr lang="en-US" dirty="0" smtClean="0"/>
              <a:t>They grew cotton (to be wove into belts and shirts), mostly corn, squash, and beans.  </a:t>
            </a:r>
          </a:p>
          <a:p>
            <a:pPr lvl="0">
              <a:buClr>
                <a:srgbClr val="F0A22E"/>
              </a:buClr>
            </a:pPr>
            <a:r>
              <a:rPr lang="en-US" dirty="0" smtClean="0">
                <a:solidFill>
                  <a:srgbClr val="4E3B30"/>
                </a:solidFill>
              </a:rPr>
              <a:t>Gathers</a:t>
            </a:r>
          </a:p>
          <a:p>
            <a:pPr lvl="1">
              <a:buClr>
                <a:srgbClr val="F0A22E"/>
              </a:buClr>
            </a:pPr>
            <a:r>
              <a:rPr lang="en-US" dirty="0" smtClean="0">
                <a:solidFill>
                  <a:srgbClr val="4E3B30"/>
                </a:solidFill>
              </a:rPr>
              <a:t>They gathered seeds, berries, pine nuts, sego lily bulbs, and wild onion bulbs in baskets.  </a:t>
            </a:r>
            <a:endParaRPr lang="en-US" dirty="0">
              <a:solidFill>
                <a:srgbClr val="4E3B30"/>
              </a:solidFill>
            </a:endParaRPr>
          </a:p>
          <a:p>
            <a:pPr lvl="1"/>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43400" y="1905000"/>
            <a:ext cx="4580327" cy="3048000"/>
          </a:xfrm>
        </p:spPr>
      </p:pic>
    </p:spTree>
    <p:extLst>
      <p:ext uri="{BB962C8B-B14F-4D97-AF65-F5344CB8AC3E}">
        <p14:creationId xmlns:p14="http://schemas.microsoft.com/office/powerpoint/2010/main" val="361840432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make a living</a:t>
            </a:r>
            <a:endParaRPr lang="en-US" dirty="0"/>
          </a:p>
        </p:txBody>
      </p:sp>
      <p:sp>
        <p:nvSpPr>
          <p:cNvPr id="5" name="Content Placeholder 4"/>
          <p:cNvSpPr>
            <a:spLocks noGrp="1"/>
          </p:cNvSpPr>
          <p:nvPr>
            <p:ph idx="1"/>
          </p:nvPr>
        </p:nvSpPr>
        <p:spPr/>
        <p:txBody>
          <a:bodyPr/>
          <a:lstStyle/>
          <a:p>
            <a:r>
              <a:rPr lang="en-US" dirty="0" smtClean="0"/>
              <a:t>Hunting</a:t>
            </a:r>
          </a:p>
          <a:p>
            <a:pPr lvl="1"/>
            <a:r>
              <a:rPr lang="en-US" dirty="0" smtClean="0"/>
              <a:t>The Anasazi people eventually learned how to use a bow and arrow so this way they could hunt larger animals.  </a:t>
            </a:r>
          </a:p>
          <a:p>
            <a:pPr lvl="1"/>
            <a:r>
              <a:rPr lang="en-US" dirty="0" smtClean="0"/>
              <a:t>They also used spears and atlatls.  </a:t>
            </a:r>
          </a:p>
          <a:p>
            <a:pPr lvl="1"/>
            <a:r>
              <a:rPr lang="en-US" dirty="0" smtClean="0"/>
              <a:t>Things they hunted were; antelope, rabbit, deer, mountain sheep, and bison.  </a:t>
            </a:r>
          </a:p>
          <a:p>
            <a:pPr lvl="1"/>
            <a:r>
              <a:rPr lang="en-US" dirty="0" smtClean="0"/>
              <a:t>Some even raised Turkey to eat. </a:t>
            </a:r>
            <a:endParaRPr lang="en-US" dirty="0"/>
          </a:p>
        </p:txBody>
      </p:sp>
    </p:spTree>
    <p:extLst>
      <p:ext uri="{BB962C8B-B14F-4D97-AF65-F5344CB8AC3E}">
        <p14:creationId xmlns:p14="http://schemas.microsoft.com/office/powerpoint/2010/main" val="24469736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endParaRPr lang="en-US" dirty="0"/>
          </a:p>
        </p:txBody>
      </p:sp>
      <p:sp>
        <p:nvSpPr>
          <p:cNvPr id="3" name="Content Placeholder 2"/>
          <p:cNvSpPr>
            <a:spLocks noGrp="1"/>
          </p:cNvSpPr>
          <p:nvPr>
            <p:ph idx="1"/>
          </p:nvPr>
        </p:nvSpPr>
        <p:spPr/>
        <p:txBody>
          <a:bodyPr/>
          <a:lstStyle/>
          <a:p>
            <a:r>
              <a:rPr lang="en-US" dirty="0" smtClean="0"/>
              <a:t>Things they made were; </a:t>
            </a:r>
          </a:p>
          <a:p>
            <a:pPr marL="0" indent="0">
              <a:buNone/>
            </a:pPr>
            <a:r>
              <a:rPr lang="en-US" dirty="0" smtClean="0"/>
              <a:t>baskets, pottery, and tools.</a:t>
            </a:r>
          </a:p>
          <a:p>
            <a:r>
              <a:rPr lang="en-US" dirty="0" smtClean="0"/>
              <a:t>They made beautiful pottery with zigzag designs in them.  </a:t>
            </a:r>
          </a:p>
          <a:p>
            <a:r>
              <a:rPr lang="en-US" dirty="0" smtClean="0"/>
              <a:t>The later Anasazi wove yucca fibers into mats, sandals, straps, and headbands.</a:t>
            </a:r>
          </a:p>
          <a:p>
            <a:r>
              <a:rPr lang="en-US" dirty="0" smtClean="0"/>
              <a:t>Created boards for carrying babies on. </a:t>
            </a:r>
          </a:p>
          <a:p>
            <a:r>
              <a:rPr lang="en-US" dirty="0" smtClean="0"/>
              <a:t>Made tools like knives and spears using stone.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93964"/>
            <a:ext cx="3400425" cy="2650725"/>
          </a:xfrm>
          <a:prstGeom prst="rect">
            <a:avLst/>
          </a:prstGeom>
        </p:spPr>
      </p:pic>
    </p:spTree>
    <p:extLst>
      <p:ext uri="{BB962C8B-B14F-4D97-AF65-F5344CB8AC3E}">
        <p14:creationId xmlns:p14="http://schemas.microsoft.com/office/powerpoint/2010/main" val="22855239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anim calcmode="lin" valueType="num">
                                      <p:cBhvr>
                                        <p:cTn id="27"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anim calcmode="lin" valueType="num">
                                      <p:cBhvr>
                                        <p:cTn id="34"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lstStyle/>
          <a:p>
            <a:r>
              <a:rPr lang="en-US" dirty="0" smtClean="0"/>
              <a:t>After thousands of years they left their homes and moved on.  Historians don’t know why.  Were their enemies too numerous?  Did a drought make it too difficult to grow food?  Did they hear of better land somewhere southward?  Was it because of soil erosion or climate change.  No one knows for sure.  </a:t>
            </a:r>
          </a:p>
          <a:p>
            <a:pPr marL="0" indent="0">
              <a:buNone/>
            </a:pPr>
            <a:endParaRPr lang="en-US" dirty="0" smtClean="0"/>
          </a:p>
          <a:p>
            <a:endParaRPr lang="en-US" dirty="0"/>
          </a:p>
        </p:txBody>
      </p:sp>
    </p:spTree>
    <p:extLst>
      <p:ext uri="{BB962C8B-B14F-4D97-AF65-F5344CB8AC3E}">
        <p14:creationId xmlns:p14="http://schemas.microsoft.com/office/powerpoint/2010/main" val="2728169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Fremont </a:t>
            </a:r>
            <a:endParaRPr lang="en-US" dirty="0"/>
          </a:p>
        </p:txBody>
      </p:sp>
      <p:sp>
        <p:nvSpPr>
          <p:cNvPr id="2" name="Content Placeholder 1"/>
          <p:cNvSpPr>
            <a:spLocks noGrp="1"/>
          </p:cNvSpPr>
          <p:nvPr>
            <p:ph idx="1"/>
          </p:nvPr>
        </p:nvSpPr>
        <p:spPr/>
        <p:txBody>
          <a:bodyPr/>
          <a:lstStyle/>
          <a:p>
            <a:r>
              <a:rPr lang="en-US" dirty="0" smtClean="0"/>
              <a:t>Where did they get their name?</a:t>
            </a:r>
          </a:p>
          <a:p>
            <a:pPr lvl="1"/>
            <a:r>
              <a:rPr lang="en-US" dirty="0" smtClean="0"/>
              <a:t>From the Fremont River Valley where most of the first sights were  discovered.  </a:t>
            </a:r>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124200"/>
            <a:ext cx="5200650" cy="3448257"/>
          </a:xfrm>
          <a:prstGeom prst="rect">
            <a:avLst/>
          </a:prstGeom>
        </p:spPr>
      </p:pic>
    </p:spTree>
    <p:extLst>
      <p:ext uri="{BB962C8B-B14F-4D97-AF65-F5344CB8AC3E}">
        <p14:creationId xmlns:p14="http://schemas.microsoft.com/office/powerpoint/2010/main" val="4227932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did they live?</a:t>
            </a:r>
            <a:endParaRPr lang="en-US" dirty="0"/>
          </a:p>
        </p:txBody>
      </p:sp>
      <p:sp>
        <p:nvSpPr>
          <p:cNvPr id="3" name="Content Placeholder 2"/>
          <p:cNvSpPr>
            <a:spLocks noGrp="1"/>
          </p:cNvSpPr>
          <p:nvPr>
            <p:ph sz="half" idx="1"/>
          </p:nvPr>
        </p:nvSpPr>
        <p:spPr/>
        <p:txBody>
          <a:bodyPr/>
          <a:lstStyle/>
          <a:p>
            <a:r>
              <a:rPr lang="en-US" dirty="0" smtClean="0"/>
              <a:t>It is believed that the Fremont lived from about 700 to 1300 AD.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636" y="1731818"/>
            <a:ext cx="3257550" cy="4560570"/>
          </a:xfrm>
          <a:prstGeom prst="rect">
            <a:avLst/>
          </a:prstGeom>
        </p:spPr>
      </p:pic>
    </p:spTree>
    <p:extLst>
      <p:ext uri="{BB962C8B-B14F-4D97-AF65-F5344CB8AC3E}">
        <p14:creationId xmlns:p14="http://schemas.microsoft.com/office/powerpoint/2010/main" val="2672477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they live?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5800" y="2057400"/>
            <a:ext cx="3486150" cy="3897253"/>
          </a:xfrm>
        </p:spPr>
      </p:pic>
      <p:sp>
        <p:nvSpPr>
          <p:cNvPr id="4" name="Content Placeholder 3"/>
          <p:cNvSpPr>
            <a:spLocks noGrp="1"/>
          </p:cNvSpPr>
          <p:nvPr>
            <p:ph sz="half" idx="2"/>
          </p:nvPr>
        </p:nvSpPr>
        <p:spPr/>
        <p:txBody>
          <a:bodyPr/>
          <a:lstStyle/>
          <a:p>
            <a:r>
              <a:rPr lang="en-US" dirty="0" smtClean="0"/>
              <a:t>The Great Basin Region </a:t>
            </a:r>
          </a:p>
          <a:p>
            <a:pPr lvl="1"/>
            <a:r>
              <a:rPr lang="en-US" dirty="0" smtClean="0"/>
              <a:t>Because the Great Basin region is so large with different land and climate in each part a variety of different Fremont cultures developed.  </a:t>
            </a:r>
            <a:endParaRPr lang="en-US" dirty="0"/>
          </a:p>
        </p:txBody>
      </p:sp>
    </p:spTree>
    <p:extLst>
      <p:ext uri="{BB962C8B-B14F-4D97-AF65-F5344CB8AC3E}">
        <p14:creationId xmlns:p14="http://schemas.microsoft.com/office/powerpoint/2010/main" val="391745662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way of living </a:t>
            </a:r>
            <a:endParaRPr lang="en-US" dirty="0"/>
          </a:p>
        </p:txBody>
      </p:sp>
      <p:sp>
        <p:nvSpPr>
          <p:cNvPr id="3" name="Content Placeholder 2"/>
          <p:cNvSpPr>
            <a:spLocks noGrp="1"/>
          </p:cNvSpPr>
          <p:nvPr>
            <p:ph sz="half" idx="1"/>
          </p:nvPr>
        </p:nvSpPr>
        <p:spPr/>
        <p:txBody>
          <a:bodyPr/>
          <a:lstStyle/>
          <a:p>
            <a:r>
              <a:rPr lang="en-US" dirty="0" smtClean="0"/>
              <a:t>Homes</a:t>
            </a:r>
          </a:p>
          <a:p>
            <a:pPr lvl="1"/>
            <a:r>
              <a:rPr lang="en-US" dirty="0" smtClean="0"/>
              <a:t>Most of the time they lived in pit houses but evidence of cliff dwellings and stone shelters have also been found.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43400" y="1828800"/>
            <a:ext cx="4476161" cy="3352800"/>
          </a:xfrm>
        </p:spPr>
      </p:pic>
    </p:spTree>
    <p:extLst>
      <p:ext uri="{BB962C8B-B14F-4D97-AF65-F5344CB8AC3E}">
        <p14:creationId xmlns:p14="http://schemas.microsoft.com/office/powerpoint/2010/main" val="148353623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Style </a:t>
            </a:r>
            <a:endParaRPr lang="en-US" dirty="0"/>
          </a:p>
        </p:txBody>
      </p:sp>
      <p:sp>
        <p:nvSpPr>
          <p:cNvPr id="5" name="Content Placeholder 4"/>
          <p:cNvSpPr>
            <a:spLocks noGrp="1"/>
          </p:cNvSpPr>
          <p:nvPr>
            <p:ph idx="1"/>
          </p:nvPr>
        </p:nvSpPr>
        <p:spPr/>
        <p:txBody>
          <a:bodyPr/>
          <a:lstStyle/>
          <a:p>
            <a:r>
              <a:rPr lang="en-US" dirty="0" smtClean="0"/>
              <a:t>They would live in villages usually close to a body of water (such as a river).  </a:t>
            </a:r>
          </a:p>
          <a:p>
            <a:r>
              <a:rPr lang="en-US" dirty="0" smtClean="0"/>
              <a:t>Irrigation systems</a:t>
            </a:r>
          </a:p>
          <a:p>
            <a:pPr lvl="1"/>
            <a:r>
              <a:rPr lang="en-US" dirty="0" smtClean="0"/>
              <a:t>They build irrigation ditches that would carry water from the river to their crops.  </a:t>
            </a:r>
          </a:p>
          <a:p>
            <a:pPr lvl="0">
              <a:buClr>
                <a:srgbClr val="F0A22E"/>
              </a:buClr>
            </a:pPr>
            <a:r>
              <a:rPr lang="en-US" dirty="0" smtClean="0">
                <a:solidFill>
                  <a:srgbClr val="4E3B30"/>
                </a:solidFill>
              </a:rPr>
              <a:t>Storage</a:t>
            </a:r>
          </a:p>
          <a:p>
            <a:pPr lvl="1">
              <a:buClr>
                <a:srgbClr val="F0A22E"/>
              </a:buClr>
            </a:pPr>
            <a:r>
              <a:rPr lang="en-US" dirty="0" smtClean="0">
                <a:solidFill>
                  <a:srgbClr val="4E3B30"/>
                </a:solidFill>
              </a:rPr>
              <a:t>They would build specific pit houses lined with rock to store food in to prepare for winters.  </a:t>
            </a:r>
          </a:p>
          <a:p>
            <a:pPr lvl="1"/>
            <a:endParaRPr lang="en-US" dirty="0"/>
          </a:p>
        </p:txBody>
      </p:sp>
    </p:spTree>
    <p:extLst>
      <p:ext uri="{BB962C8B-B14F-4D97-AF65-F5344CB8AC3E}">
        <p14:creationId xmlns:p14="http://schemas.microsoft.com/office/powerpoint/2010/main" val="385655096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ircle(in)">
                                      <p:cBhvr>
                                        <p:cTn id="15" dur="20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circle(in)">
                                      <p:cBhvr>
                                        <p:cTn id="23"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they make a living?</a:t>
            </a:r>
            <a:endParaRPr lang="en-US" dirty="0"/>
          </a:p>
        </p:txBody>
      </p:sp>
      <p:sp>
        <p:nvSpPr>
          <p:cNvPr id="3" name="Content Placeholder 2"/>
          <p:cNvSpPr>
            <a:spLocks noGrp="1"/>
          </p:cNvSpPr>
          <p:nvPr>
            <p:ph idx="1"/>
          </p:nvPr>
        </p:nvSpPr>
        <p:spPr/>
        <p:txBody>
          <a:bodyPr/>
          <a:lstStyle/>
          <a:p>
            <a:r>
              <a:rPr lang="en-US" dirty="0" smtClean="0"/>
              <a:t>Farmers</a:t>
            </a:r>
          </a:p>
          <a:p>
            <a:pPr lvl="1"/>
            <a:r>
              <a:rPr lang="en-US" dirty="0" smtClean="0"/>
              <a:t>Most Fremont were farmers.  They farmed a variety of things such as; corn, beans, and squash.</a:t>
            </a:r>
          </a:p>
          <a:p>
            <a:pPr lvl="0">
              <a:buClr>
                <a:srgbClr val="F0A22E"/>
              </a:buClr>
            </a:pPr>
            <a:r>
              <a:rPr lang="en-US" dirty="0" smtClean="0">
                <a:solidFill>
                  <a:srgbClr val="4E3B30"/>
                </a:solidFill>
              </a:rPr>
              <a:t>Hunters/Gathers</a:t>
            </a:r>
          </a:p>
          <a:p>
            <a:pPr lvl="1">
              <a:buClr>
                <a:srgbClr val="F0A22E"/>
              </a:buClr>
            </a:pPr>
            <a:r>
              <a:rPr lang="en-US" dirty="0" smtClean="0">
                <a:solidFill>
                  <a:srgbClr val="4E3B30"/>
                </a:solidFill>
              </a:rPr>
              <a:t>They would shift between hunting and gathering depending on where they were living and the season.  </a:t>
            </a:r>
            <a:endParaRPr lang="en-US" dirty="0">
              <a:solidFill>
                <a:srgbClr val="4E3B30"/>
              </a:solidFill>
            </a:endParaRPr>
          </a:p>
          <a:p>
            <a:pPr marL="457200" lvl="1" indent="0">
              <a:buNone/>
            </a:pPr>
            <a:endParaRPr lang="en-US" dirty="0"/>
          </a:p>
        </p:txBody>
      </p:sp>
    </p:spTree>
    <p:extLst>
      <p:ext uri="{BB962C8B-B14F-4D97-AF65-F5344CB8AC3E}">
        <p14:creationId xmlns:p14="http://schemas.microsoft.com/office/powerpoint/2010/main" val="422002291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endParaRPr lang="en-US" dirty="0"/>
          </a:p>
        </p:txBody>
      </p:sp>
      <p:sp>
        <p:nvSpPr>
          <p:cNvPr id="3" name="Content Placeholder 2"/>
          <p:cNvSpPr>
            <a:spLocks noGrp="1"/>
          </p:cNvSpPr>
          <p:nvPr>
            <p:ph idx="1"/>
          </p:nvPr>
        </p:nvSpPr>
        <p:spPr/>
        <p:txBody>
          <a:bodyPr/>
          <a:lstStyle/>
          <a:p>
            <a:r>
              <a:rPr lang="en-US" dirty="0" smtClean="0"/>
              <a:t>They made coiled gray pottery, baskets, clay figurines that looked like people, and rock art. </a:t>
            </a:r>
          </a:p>
          <a:p>
            <a:r>
              <a:rPr lang="en-US" dirty="0" smtClean="0"/>
              <a:t>Both men and women wore ceramic turquoise necklaces and earrings.  They often decorated their clay figurines with jewelry as well.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4615046"/>
            <a:ext cx="6172200" cy="1795279"/>
          </a:xfrm>
          <a:prstGeom prst="rect">
            <a:avLst/>
          </a:prstGeom>
        </p:spPr>
      </p:pic>
    </p:spTree>
    <p:extLst>
      <p:ext uri="{BB962C8B-B14F-4D97-AF65-F5344CB8AC3E}">
        <p14:creationId xmlns:p14="http://schemas.microsoft.com/office/powerpoint/2010/main" val="700727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Anasazi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514600"/>
            <a:ext cx="4400550" cy="2901812"/>
          </a:xfrm>
        </p:spPr>
      </p:pic>
      <p:sp>
        <p:nvSpPr>
          <p:cNvPr id="4" name="Content Placeholder 3"/>
          <p:cNvSpPr>
            <a:spLocks noGrp="1"/>
          </p:cNvSpPr>
          <p:nvPr>
            <p:ph sz="half" idx="2"/>
          </p:nvPr>
        </p:nvSpPr>
        <p:spPr/>
        <p:txBody>
          <a:bodyPr/>
          <a:lstStyle/>
          <a:p>
            <a:r>
              <a:rPr lang="en-US" dirty="0"/>
              <a:t>Where did they get their name?</a:t>
            </a:r>
          </a:p>
          <a:p>
            <a:pPr lvl="1"/>
            <a:r>
              <a:rPr lang="en-US" dirty="0"/>
              <a:t>Anasazi means “ancestor”.  The Anasazi are often times referred to as Ancestral </a:t>
            </a:r>
            <a:r>
              <a:rPr lang="en-US" dirty="0" err="1"/>
              <a:t>Puebloans</a:t>
            </a:r>
            <a:r>
              <a:rPr lang="en-US" dirty="0"/>
              <a:t> too. </a:t>
            </a:r>
          </a:p>
          <a:p>
            <a:endParaRPr lang="en-US" dirty="0"/>
          </a:p>
        </p:txBody>
      </p:sp>
    </p:spTree>
    <p:extLst>
      <p:ext uri="{BB962C8B-B14F-4D97-AF65-F5344CB8AC3E}">
        <p14:creationId xmlns:p14="http://schemas.microsoft.com/office/powerpoint/2010/main" val="27862036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80">
                                          <p:stCondLst>
                                            <p:cond delay="0"/>
                                          </p:stCondLst>
                                        </p:cTn>
                                        <p:tgtEl>
                                          <p:spTgt spid="4">
                                            <p:txEl>
                                              <p:pRg st="1" end="1"/>
                                            </p:txEl>
                                          </p:spTgt>
                                        </p:tgtEl>
                                      </p:cBhvr>
                                    </p:animEffect>
                                    <p:anim calcmode="lin" valueType="num">
                                      <p:cBhvr>
                                        <p:cTn id="8"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1" end="1"/>
                                            </p:txEl>
                                          </p:spTgt>
                                        </p:tgtEl>
                                      </p:cBhvr>
                                      <p:to x="100000" y="60000"/>
                                    </p:animScale>
                                    <p:animScale>
                                      <p:cBhvr>
                                        <p:cTn id="14" dur="166" decel="50000">
                                          <p:stCondLst>
                                            <p:cond delay="676"/>
                                          </p:stCondLst>
                                        </p:cTn>
                                        <p:tgtEl>
                                          <p:spTgt spid="4">
                                            <p:txEl>
                                              <p:pRg st="1" end="1"/>
                                            </p:txEl>
                                          </p:spTgt>
                                        </p:tgtEl>
                                      </p:cBhvr>
                                      <p:to x="100000" y="100000"/>
                                    </p:animScale>
                                    <p:animScale>
                                      <p:cBhvr>
                                        <p:cTn id="15" dur="26">
                                          <p:stCondLst>
                                            <p:cond delay="1312"/>
                                          </p:stCondLst>
                                        </p:cTn>
                                        <p:tgtEl>
                                          <p:spTgt spid="4">
                                            <p:txEl>
                                              <p:pRg st="1" end="1"/>
                                            </p:txEl>
                                          </p:spTgt>
                                        </p:tgtEl>
                                      </p:cBhvr>
                                      <p:to x="100000" y="80000"/>
                                    </p:animScale>
                                    <p:animScale>
                                      <p:cBhvr>
                                        <p:cTn id="16" dur="166" decel="50000">
                                          <p:stCondLst>
                                            <p:cond delay="1338"/>
                                          </p:stCondLst>
                                        </p:cTn>
                                        <p:tgtEl>
                                          <p:spTgt spid="4">
                                            <p:txEl>
                                              <p:pRg st="1" end="1"/>
                                            </p:txEl>
                                          </p:spTgt>
                                        </p:tgtEl>
                                      </p:cBhvr>
                                      <p:to x="100000" y="100000"/>
                                    </p:animScale>
                                    <p:animScale>
                                      <p:cBhvr>
                                        <p:cTn id="17" dur="26">
                                          <p:stCondLst>
                                            <p:cond delay="1642"/>
                                          </p:stCondLst>
                                        </p:cTn>
                                        <p:tgtEl>
                                          <p:spTgt spid="4">
                                            <p:txEl>
                                              <p:pRg st="1" end="1"/>
                                            </p:txEl>
                                          </p:spTgt>
                                        </p:tgtEl>
                                      </p:cBhvr>
                                      <p:to x="100000" y="90000"/>
                                    </p:animScale>
                                    <p:animScale>
                                      <p:cBhvr>
                                        <p:cTn id="18" dur="166" decel="50000">
                                          <p:stCondLst>
                                            <p:cond delay="1668"/>
                                          </p:stCondLst>
                                        </p:cTn>
                                        <p:tgtEl>
                                          <p:spTgt spid="4">
                                            <p:txEl>
                                              <p:pRg st="1" end="1"/>
                                            </p:txEl>
                                          </p:spTgt>
                                        </p:tgtEl>
                                      </p:cBhvr>
                                      <p:to x="100000" y="100000"/>
                                    </p:animScale>
                                    <p:animScale>
                                      <p:cBhvr>
                                        <p:cTn id="19" dur="26">
                                          <p:stCondLst>
                                            <p:cond delay="1808"/>
                                          </p:stCondLst>
                                        </p:cTn>
                                        <p:tgtEl>
                                          <p:spTgt spid="4">
                                            <p:txEl>
                                              <p:pRg st="1" end="1"/>
                                            </p:txEl>
                                          </p:spTgt>
                                        </p:tgtEl>
                                      </p:cBhvr>
                                      <p:to x="100000" y="95000"/>
                                    </p:animScale>
                                    <p:animScale>
                                      <p:cBhvr>
                                        <p:cTn id="20" dur="166" decel="50000">
                                          <p:stCondLst>
                                            <p:cond delay="1834"/>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TotalTime>
  <Words>648</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Fremont and anasazi </vt:lpstr>
      <vt:lpstr>Fremont </vt:lpstr>
      <vt:lpstr>When did they live?</vt:lpstr>
      <vt:lpstr>Where did they live?</vt:lpstr>
      <vt:lpstr>A way of living </vt:lpstr>
      <vt:lpstr>Living Style </vt:lpstr>
      <vt:lpstr>How did they make a living?</vt:lpstr>
      <vt:lpstr>Art </vt:lpstr>
      <vt:lpstr>Anasazi </vt:lpstr>
      <vt:lpstr>When did they live?</vt:lpstr>
      <vt:lpstr>Where did they live?</vt:lpstr>
      <vt:lpstr>A way of living </vt:lpstr>
      <vt:lpstr>Living Style </vt:lpstr>
      <vt:lpstr>How did they make a living</vt:lpstr>
      <vt:lpstr>How did they make a living</vt:lpstr>
      <vt:lpstr>Art </vt:lpstr>
      <vt:lpstr>What happened?</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Fremont and anasazi</dc:title>
  <dc:creator>Frontier1</dc:creator>
  <cp:lastModifiedBy>Frontier1</cp:lastModifiedBy>
  <cp:revision>10</cp:revision>
  <dcterms:created xsi:type="dcterms:W3CDTF">2013-10-17T02:46:04Z</dcterms:created>
  <dcterms:modified xsi:type="dcterms:W3CDTF">2013-10-17T04:21:31Z</dcterms:modified>
</cp:coreProperties>
</file>