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sldIdLst>
    <p:sldId id="256" r:id="rId3"/>
    <p:sldId id="257" r:id="rId4"/>
    <p:sldId id="266" r:id="rId5"/>
    <p:sldId id="261" r:id="rId6"/>
    <p:sldId id="267" r:id="rId7"/>
    <p:sldId id="263" r:id="rId8"/>
    <p:sldId id="264" r:id="rId9"/>
    <p:sldId id="265" r:id="rId10"/>
    <p:sldId id="268" r:id="rId11"/>
    <p:sldId id="269"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1.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3D6A95-6244-448A-85F3-DBC96789B219}" type="datetimeFigureOut">
              <a:rPr lang="en-US" smtClean="0"/>
              <a:pPr/>
              <a:t>9/17/2013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97C6A-3CF7-49F8-BCC8-73C519606A1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3D6A95-6244-448A-85F3-DBC96789B219}" type="datetimeFigureOut">
              <a:rPr lang="en-US" smtClean="0"/>
              <a:pPr/>
              <a:t>9/17/2013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97C6A-3CF7-49F8-BCC8-73C519606A1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3D6A95-6244-448A-85F3-DBC96789B219}" type="datetimeFigureOut">
              <a:rPr lang="en-US" smtClean="0"/>
              <a:pPr/>
              <a:t>9/17/2013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97C6A-3CF7-49F8-BCC8-73C519606A1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3D6A95-6244-448A-85F3-DBC96789B219}" type="datetimeFigureOut">
              <a:rPr lang="en-US" smtClean="0"/>
              <a:pPr/>
              <a:t>9/17/2013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97C6A-3CF7-49F8-BCC8-73C519606A1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3D6A95-6244-448A-85F3-DBC96789B219}" type="datetimeFigureOut">
              <a:rPr lang="en-US" smtClean="0"/>
              <a:pPr/>
              <a:t>9/17/2013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97C6A-3CF7-49F8-BCC8-73C519606A1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3D6A95-6244-448A-85F3-DBC96789B219}" type="datetimeFigureOut">
              <a:rPr lang="en-US" smtClean="0"/>
              <a:pPr/>
              <a:t>9/17/2013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97C6A-3CF7-49F8-BCC8-73C519606A1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3D6A95-6244-448A-85F3-DBC96789B219}" type="datetimeFigureOut">
              <a:rPr lang="en-US" smtClean="0"/>
              <a:pPr/>
              <a:t>9/17/2013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597C6A-3CF7-49F8-BCC8-73C519606A1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3D6A95-6244-448A-85F3-DBC96789B219}" type="datetimeFigureOut">
              <a:rPr lang="en-US" smtClean="0"/>
              <a:pPr/>
              <a:t>9/17/2013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597C6A-3CF7-49F8-BCC8-73C519606A1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3D6A95-6244-448A-85F3-DBC96789B219}" type="datetimeFigureOut">
              <a:rPr lang="en-US" smtClean="0"/>
              <a:pPr/>
              <a:t>9/17/2013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597C6A-3CF7-49F8-BCC8-73C519606A1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3D6A95-6244-448A-85F3-DBC96789B219}" type="datetimeFigureOut">
              <a:rPr lang="en-US" smtClean="0"/>
              <a:pPr/>
              <a:t>9/17/2013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97C6A-3CF7-49F8-BCC8-73C519606A1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3D6A95-6244-448A-85F3-DBC96789B219}" type="datetimeFigureOut">
              <a:rPr lang="en-US" smtClean="0"/>
              <a:pPr/>
              <a:t>9/17/2013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97C6A-3CF7-49F8-BCC8-73C519606A1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3D6A95-6244-448A-85F3-DBC96789B219}" type="datetimeFigureOut">
              <a:rPr lang="en-US" smtClean="0"/>
              <a:pPr/>
              <a:t>9/17/2013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597C6A-3CF7-49F8-BCC8-73C519606A1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www.online-stopwatch.com/rocket-timer/full-scree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online-stopwatch.com/rocket-timer/full-scree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86200" y="0"/>
            <a:ext cx="5257800" cy="2133600"/>
          </a:xfrm>
        </p:spPr>
        <p:txBody>
          <a:bodyPr/>
          <a:lstStyle/>
          <a:p>
            <a:endParaRPr lang="en-US"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2895600" y="2514600"/>
            <a:ext cx="4038600" cy="2971800"/>
          </a:xfrm>
        </p:spPr>
        <p:txBody>
          <a:bodyPr anchor="ctr" anchorCtr="1"/>
          <a:lstStyle/>
          <a:p>
            <a:r>
              <a:rPr lang="en-US" b="1" dirty="0" smtClean="0">
                <a:solidFill>
                  <a:schemeClr val="tx1"/>
                </a:solidFill>
              </a:rPr>
              <a:t>GROUP WORK</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THUMBS UP OR THUMBS DOWN</a:t>
            </a:r>
            <a:endParaRPr lang="en-US" dirty="0"/>
          </a:p>
        </p:txBody>
      </p:sp>
      <p:sp>
        <p:nvSpPr>
          <p:cNvPr id="3" name="Content Placeholder 2"/>
          <p:cNvSpPr>
            <a:spLocks noGrp="1"/>
          </p:cNvSpPr>
          <p:nvPr>
            <p:ph idx="1"/>
          </p:nvPr>
        </p:nvSpPr>
        <p:spPr>
          <a:xfrm>
            <a:off x="457200" y="1600200"/>
            <a:ext cx="8229600" cy="4876800"/>
          </a:xfrm>
        </p:spPr>
        <p:txBody>
          <a:bodyPr>
            <a:normAutofit lnSpcReduction="10000"/>
          </a:bodyPr>
          <a:lstStyle/>
          <a:p>
            <a:r>
              <a:rPr lang="en-US" sz="3600" dirty="0"/>
              <a:t>1. My group worked fairly well for our second try.</a:t>
            </a:r>
          </a:p>
          <a:p>
            <a:r>
              <a:rPr lang="en-US" sz="3600" dirty="0"/>
              <a:t>2. I could have done better working on my own.</a:t>
            </a:r>
          </a:p>
          <a:p>
            <a:r>
              <a:rPr lang="en-US" sz="3600" dirty="0"/>
              <a:t>3. My group communicated well.</a:t>
            </a:r>
          </a:p>
          <a:p>
            <a:r>
              <a:rPr lang="en-US" sz="3600" dirty="0"/>
              <a:t>4. My group might be able to improve on a few things.</a:t>
            </a:r>
          </a:p>
          <a:p>
            <a:r>
              <a:rPr lang="en-US" sz="3600" dirty="0"/>
              <a:t>5. I enjoy working with a group.</a:t>
            </a:r>
          </a:p>
          <a:p>
            <a:endParaRPr lang="en-US" dirty="0"/>
          </a:p>
        </p:txBody>
      </p:sp>
    </p:spTree>
    <p:extLst>
      <p:ext uri="{BB962C8B-B14F-4D97-AF65-F5344CB8AC3E}">
        <p14:creationId xmlns:p14="http://schemas.microsoft.com/office/powerpoint/2010/main" val="808377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0" y="685800"/>
            <a:ext cx="5943600" cy="1143000"/>
          </a:xfrm>
        </p:spPr>
        <p:txBody>
          <a:bodyPr/>
          <a:lstStyle/>
          <a:p>
            <a:r>
              <a:rPr lang="en-US" dirty="0" smtClean="0"/>
              <a:t>Today We Will:</a:t>
            </a:r>
            <a:endParaRPr lang="en-US" dirty="0"/>
          </a:p>
        </p:txBody>
      </p:sp>
      <p:sp>
        <p:nvSpPr>
          <p:cNvPr id="3" name="Content Placeholder 2"/>
          <p:cNvSpPr>
            <a:spLocks noGrp="1"/>
          </p:cNvSpPr>
          <p:nvPr>
            <p:ph idx="1"/>
          </p:nvPr>
        </p:nvSpPr>
        <p:spPr>
          <a:xfrm>
            <a:off x="1295400" y="3124200"/>
            <a:ext cx="7543800" cy="3581400"/>
          </a:xfrm>
        </p:spPr>
        <p:txBody>
          <a:bodyPr/>
          <a:lstStyle/>
          <a:p>
            <a:endParaRPr lang="en-US" sz="2000" b="1" dirty="0" smtClean="0"/>
          </a:p>
          <a:p>
            <a:pPr lvl="0"/>
            <a:r>
              <a:rPr lang="en-US" sz="2800" dirty="0"/>
              <a:t>analyze positive and negative aspects of working in a group.</a:t>
            </a:r>
          </a:p>
          <a:p>
            <a:pPr lvl="0"/>
            <a:r>
              <a:rPr lang="en-US" sz="2800" dirty="0"/>
              <a:t>establish group rules.</a:t>
            </a:r>
          </a:p>
          <a:p>
            <a:pPr lvl="0"/>
            <a:r>
              <a:rPr lang="en-US" sz="2800" dirty="0"/>
              <a:t>demonstrate working in a group effectively.</a:t>
            </a:r>
          </a:p>
          <a:p>
            <a:pPr lvl="0"/>
            <a:r>
              <a:rPr lang="en-US" sz="2800" dirty="0"/>
              <a:t>evaluate self and group members performance based on effective group work strategies.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lstStyle/>
          <a:p>
            <a:r>
              <a:rPr lang="en-US" sz="7200" dirty="0" smtClean="0">
                <a:solidFill>
                  <a:schemeClr val="tx1"/>
                </a:solidFill>
              </a:rPr>
              <a:t>Get into groups of 4 </a:t>
            </a:r>
          </a:p>
          <a:p>
            <a:endParaRPr lang="en-US" dirty="0"/>
          </a:p>
        </p:txBody>
      </p:sp>
    </p:spTree>
    <p:extLst>
      <p:ext uri="{BB962C8B-B14F-4D97-AF65-F5344CB8AC3E}">
        <p14:creationId xmlns:p14="http://schemas.microsoft.com/office/powerpoint/2010/main" val="3675780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t>REINDEER TEMPLATE</a:t>
            </a:r>
            <a:endParaRPr lang="en-US" dirty="0"/>
          </a:p>
        </p:txBody>
      </p:sp>
      <p:sp>
        <p:nvSpPr>
          <p:cNvPr id="3" name="Content Placeholder 2"/>
          <p:cNvSpPr>
            <a:spLocks noGrp="1"/>
          </p:cNvSpPr>
          <p:nvPr>
            <p:ph idx="1"/>
          </p:nvPr>
        </p:nvSpPr>
        <p:spPr>
          <a:xfrm>
            <a:off x="228600" y="1447800"/>
            <a:ext cx="8610600" cy="5257800"/>
          </a:xfrm>
        </p:spPr>
        <p:txBody>
          <a:bodyPr>
            <a:normAutofit lnSpcReduction="10000"/>
          </a:bodyPr>
          <a:lstStyle/>
          <a:p>
            <a:r>
              <a:rPr lang="en-US" dirty="0" smtClean="0"/>
              <a:t>Each group will be given 10 </a:t>
            </a:r>
            <a:r>
              <a:rPr lang="en-US" dirty="0" smtClean="0"/>
              <a:t>reindeer template pages</a:t>
            </a:r>
            <a:r>
              <a:rPr lang="en-US" dirty="0" smtClean="0"/>
              <a:t>, 2 pairs of scissors, </a:t>
            </a:r>
            <a:r>
              <a:rPr lang="en-US" dirty="0" smtClean="0"/>
              <a:t>2 </a:t>
            </a:r>
            <a:r>
              <a:rPr lang="en-US" dirty="0" err="1" smtClean="0"/>
              <a:t>gluesticks</a:t>
            </a:r>
            <a:r>
              <a:rPr lang="en-US" dirty="0" smtClean="0"/>
              <a:t>, 2 blank pieces of paper and a few crayons.</a:t>
            </a:r>
            <a:endParaRPr lang="en-US" dirty="0" smtClean="0"/>
          </a:p>
          <a:p>
            <a:r>
              <a:rPr lang="en-US" dirty="0" smtClean="0"/>
              <a:t>Your task is to complete as many </a:t>
            </a:r>
            <a:r>
              <a:rPr lang="en-US" dirty="0" smtClean="0"/>
              <a:t>reindeer templates </a:t>
            </a:r>
            <a:r>
              <a:rPr lang="en-US" dirty="0" smtClean="0"/>
              <a:t>as possible in 5 minutes.</a:t>
            </a:r>
          </a:p>
          <a:p>
            <a:r>
              <a:rPr lang="en-US" dirty="0" smtClean="0"/>
              <a:t>Each reindeer must be colored and glued onto the same blank piece of paper.  Put as many reindeer as possible on the page.  </a:t>
            </a:r>
            <a:endParaRPr lang="en-US" dirty="0" smtClean="0"/>
          </a:p>
          <a:p>
            <a:r>
              <a:rPr lang="en-US" dirty="0" smtClean="0"/>
              <a:t>The team who completes the most </a:t>
            </a:r>
            <a:r>
              <a:rPr lang="en-US" dirty="0" smtClean="0"/>
              <a:t>reindeer </a:t>
            </a:r>
            <a:r>
              <a:rPr lang="en-US" dirty="0" smtClean="0"/>
              <a:t>will </a:t>
            </a:r>
            <a:r>
              <a:rPr lang="en-US" dirty="0" smtClean="0"/>
              <a:t>win</a:t>
            </a:r>
            <a:r>
              <a:rPr lang="en-US" dirty="0" smtClean="0"/>
              <a:t>!</a:t>
            </a:r>
          </a:p>
          <a:p>
            <a:r>
              <a:rPr lang="en-US" sz="1500" dirty="0" smtClean="0">
                <a:hlinkClick r:id="rId2"/>
              </a:rPr>
              <a:t>Rocket Timer </a:t>
            </a:r>
            <a:endParaRPr lang="en-US" sz="1500" dirty="0" smtClean="0"/>
          </a:p>
          <a:p>
            <a:endParaRPr lang="en-US" dirty="0" smtClean="0"/>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THUMBS UP OR THUMBS DOWN</a:t>
            </a:r>
            <a:endParaRPr lang="en-US" dirty="0"/>
          </a:p>
        </p:txBody>
      </p:sp>
      <p:sp>
        <p:nvSpPr>
          <p:cNvPr id="3" name="Content Placeholder 2"/>
          <p:cNvSpPr>
            <a:spLocks noGrp="1"/>
          </p:cNvSpPr>
          <p:nvPr>
            <p:ph idx="1"/>
          </p:nvPr>
        </p:nvSpPr>
        <p:spPr/>
        <p:txBody>
          <a:bodyPr>
            <a:normAutofit lnSpcReduction="10000"/>
          </a:bodyPr>
          <a:lstStyle/>
          <a:p>
            <a:r>
              <a:rPr lang="en-US" sz="3600" dirty="0"/>
              <a:t>1. My group worked fairly well for our first try.</a:t>
            </a:r>
          </a:p>
          <a:p>
            <a:r>
              <a:rPr lang="en-US" sz="3600" dirty="0"/>
              <a:t>2. I could have done better working on my own.</a:t>
            </a:r>
          </a:p>
          <a:p>
            <a:r>
              <a:rPr lang="en-US" sz="3600" dirty="0"/>
              <a:t>3. My group communicated well.</a:t>
            </a:r>
          </a:p>
          <a:p>
            <a:r>
              <a:rPr lang="en-US" sz="3600" dirty="0"/>
              <a:t>4. My group might be able to improve on a few things.</a:t>
            </a:r>
          </a:p>
          <a:p>
            <a:r>
              <a:rPr lang="en-US" sz="3600" dirty="0"/>
              <a:t>5. I enjoy working with a group.</a:t>
            </a:r>
          </a:p>
          <a:p>
            <a:endParaRPr lang="en-US" dirty="0"/>
          </a:p>
        </p:txBody>
      </p:sp>
    </p:spTree>
    <p:extLst>
      <p:ext uri="{BB962C8B-B14F-4D97-AF65-F5344CB8AC3E}">
        <p14:creationId xmlns:p14="http://schemas.microsoft.com/office/powerpoint/2010/main" val="3717176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Take out a piece of paper for notes</a:t>
            </a:r>
            <a:endParaRPr lang="en-US" dirty="0"/>
          </a:p>
        </p:txBody>
      </p:sp>
      <p:sp>
        <p:nvSpPr>
          <p:cNvPr id="5" name="Text Placeholder 4"/>
          <p:cNvSpPr>
            <a:spLocks noGrp="1"/>
          </p:cNvSpPr>
          <p:nvPr>
            <p:ph type="body" idx="1"/>
          </p:nvPr>
        </p:nvSpPr>
        <p:spPr/>
        <p:txBody>
          <a:bodyPr/>
          <a:lstStyle/>
          <a:p>
            <a:endParaRPr lang="en-US"/>
          </a:p>
        </p:txBody>
      </p:sp>
      <p:sp>
        <p:nvSpPr>
          <p:cNvPr id="6" name="Content Placeholder 5"/>
          <p:cNvSpPr>
            <a:spLocks noGrp="1"/>
          </p:cNvSpPr>
          <p:nvPr>
            <p:ph sz="half" idx="2"/>
          </p:nvPr>
        </p:nvSpPr>
        <p:spPr/>
        <p:txBody>
          <a:bodyPr>
            <a:normAutofit/>
          </a:bodyPr>
          <a:lstStyle/>
          <a:p>
            <a:pPr algn="ctr"/>
            <a:r>
              <a:rPr lang="en-US" sz="4400" dirty="0" smtClean="0"/>
              <a:t>PROS (+)</a:t>
            </a:r>
            <a:endParaRPr lang="en-US" sz="4400" dirty="0"/>
          </a:p>
        </p:txBody>
      </p:sp>
      <p:sp>
        <p:nvSpPr>
          <p:cNvPr id="7" name="Text Placeholder 6"/>
          <p:cNvSpPr>
            <a:spLocks noGrp="1"/>
          </p:cNvSpPr>
          <p:nvPr>
            <p:ph type="body" sz="quarter" idx="3"/>
          </p:nvPr>
        </p:nvSpPr>
        <p:spPr/>
        <p:txBody>
          <a:bodyPr/>
          <a:lstStyle/>
          <a:p>
            <a:endParaRPr lang="en-US"/>
          </a:p>
        </p:txBody>
      </p:sp>
      <p:sp>
        <p:nvSpPr>
          <p:cNvPr id="8" name="Content Placeholder 7"/>
          <p:cNvSpPr>
            <a:spLocks noGrp="1"/>
          </p:cNvSpPr>
          <p:nvPr>
            <p:ph sz="quarter" idx="4"/>
          </p:nvPr>
        </p:nvSpPr>
        <p:spPr/>
        <p:txBody>
          <a:bodyPr>
            <a:normAutofit/>
          </a:bodyPr>
          <a:lstStyle/>
          <a:p>
            <a:pPr algn="ctr"/>
            <a:r>
              <a:rPr lang="en-US" sz="4400" dirty="0" smtClean="0"/>
              <a:t>CONS (-)</a:t>
            </a:r>
            <a:endParaRPr lang="en-US" sz="4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Effective Group Work Strategies</a:t>
            </a:r>
            <a:endParaRPr lang="en-US" dirty="0"/>
          </a:p>
        </p:txBody>
      </p:sp>
      <p:sp>
        <p:nvSpPr>
          <p:cNvPr id="8" name="Content Placeholder 7"/>
          <p:cNvSpPr>
            <a:spLocks noGrp="1"/>
          </p:cNvSpPr>
          <p:nvPr>
            <p:ph idx="1"/>
          </p:nvPr>
        </p:nvSpPr>
        <p:spPr/>
        <p:txBody>
          <a:bodyPr>
            <a:normAutofit/>
          </a:bodyPr>
          <a:lstStyle/>
          <a:p>
            <a:r>
              <a:rPr lang="en-US" sz="4400" dirty="0" smtClean="0"/>
              <a:t>1. Be involved</a:t>
            </a:r>
          </a:p>
          <a:p>
            <a:r>
              <a:rPr lang="en-US" sz="4400" dirty="0" smtClean="0"/>
              <a:t>2. Establish Common Goal</a:t>
            </a:r>
          </a:p>
          <a:p>
            <a:r>
              <a:rPr lang="en-US" sz="4400" dirty="0" smtClean="0"/>
              <a:t>3. Assign jobs/roles</a:t>
            </a:r>
          </a:p>
          <a:p>
            <a:r>
              <a:rPr lang="en-US" sz="4400" dirty="0" smtClean="0"/>
              <a:t>4. Respect and share opinions</a:t>
            </a:r>
          </a:p>
          <a:p>
            <a:r>
              <a:rPr lang="en-US" sz="4400" dirty="0" smtClean="0"/>
              <a:t>5. Have good manners</a:t>
            </a:r>
            <a:endParaRPr lang="en-US"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80">
                                          <p:stCondLst>
                                            <p:cond delay="0"/>
                                          </p:stCondLst>
                                        </p:cTn>
                                        <p:tgtEl>
                                          <p:spTgt spid="8">
                                            <p:txEl>
                                              <p:pRg st="0" end="0"/>
                                            </p:txEl>
                                          </p:spTgt>
                                        </p:tgtEl>
                                      </p:cBhvr>
                                    </p:animEffect>
                                    <p:anim calcmode="lin" valueType="num">
                                      <p:cBhvr>
                                        <p:cTn id="8" dur="1822" tmFilter="0,0; 0.14,0.36; 0.43,0.73; 0.71,0.91; 1.0,1.0">
                                          <p:stCondLst>
                                            <p:cond delay="0"/>
                                          </p:stCondLst>
                                        </p:cTn>
                                        <p:tgtEl>
                                          <p:spTgt spid="8">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xEl>
                                              <p:pRg st="0" end="0"/>
                                            </p:txEl>
                                          </p:spTgt>
                                        </p:tgtEl>
                                      </p:cBhvr>
                                      <p:to x="100000" y="60000"/>
                                    </p:animScale>
                                    <p:animScale>
                                      <p:cBhvr>
                                        <p:cTn id="14" dur="166" decel="50000">
                                          <p:stCondLst>
                                            <p:cond delay="676"/>
                                          </p:stCondLst>
                                        </p:cTn>
                                        <p:tgtEl>
                                          <p:spTgt spid="8">
                                            <p:txEl>
                                              <p:pRg st="0" end="0"/>
                                            </p:txEl>
                                          </p:spTgt>
                                        </p:tgtEl>
                                      </p:cBhvr>
                                      <p:to x="100000" y="100000"/>
                                    </p:animScale>
                                    <p:animScale>
                                      <p:cBhvr>
                                        <p:cTn id="15" dur="26">
                                          <p:stCondLst>
                                            <p:cond delay="1312"/>
                                          </p:stCondLst>
                                        </p:cTn>
                                        <p:tgtEl>
                                          <p:spTgt spid="8">
                                            <p:txEl>
                                              <p:pRg st="0" end="0"/>
                                            </p:txEl>
                                          </p:spTgt>
                                        </p:tgtEl>
                                      </p:cBhvr>
                                      <p:to x="100000" y="80000"/>
                                    </p:animScale>
                                    <p:animScale>
                                      <p:cBhvr>
                                        <p:cTn id="16" dur="166" decel="50000">
                                          <p:stCondLst>
                                            <p:cond delay="1338"/>
                                          </p:stCondLst>
                                        </p:cTn>
                                        <p:tgtEl>
                                          <p:spTgt spid="8">
                                            <p:txEl>
                                              <p:pRg st="0" end="0"/>
                                            </p:txEl>
                                          </p:spTgt>
                                        </p:tgtEl>
                                      </p:cBhvr>
                                      <p:to x="100000" y="100000"/>
                                    </p:animScale>
                                    <p:animScale>
                                      <p:cBhvr>
                                        <p:cTn id="17" dur="26">
                                          <p:stCondLst>
                                            <p:cond delay="1642"/>
                                          </p:stCondLst>
                                        </p:cTn>
                                        <p:tgtEl>
                                          <p:spTgt spid="8">
                                            <p:txEl>
                                              <p:pRg st="0" end="0"/>
                                            </p:txEl>
                                          </p:spTgt>
                                        </p:tgtEl>
                                      </p:cBhvr>
                                      <p:to x="100000" y="90000"/>
                                    </p:animScale>
                                    <p:animScale>
                                      <p:cBhvr>
                                        <p:cTn id="18" dur="166" decel="50000">
                                          <p:stCondLst>
                                            <p:cond delay="1668"/>
                                          </p:stCondLst>
                                        </p:cTn>
                                        <p:tgtEl>
                                          <p:spTgt spid="8">
                                            <p:txEl>
                                              <p:pRg st="0" end="0"/>
                                            </p:txEl>
                                          </p:spTgt>
                                        </p:tgtEl>
                                      </p:cBhvr>
                                      <p:to x="100000" y="100000"/>
                                    </p:animScale>
                                    <p:animScale>
                                      <p:cBhvr>
                                        <p:cTn id="19" dur="26">
                                          <p:stCondLst>
                                            <p:cond delay="1808"/>
                                          </p:stCondLst>
                                        </p:cTn>
                                        <p:tgtEl>
                                          <p:spTgt spid="8">
                                            <p:txEl>
                                              <p:pRg st="0" end="0"/>
                                            </p:txEl>
                                          </p:spTgt>
                                        </p:tgtEl>
                                      </p:cBhvr>
                                      <p:to x="100000" y="95000"/>
                                    </p:animScale>
                                    <p:animScale>
                                      <p:cBhvr>
                                        <p:cTn id="20" dur="166" decel="50000">
                                          <p:stCondLst>
                                            <p:cond delay="1834"/>
                                          </p:stCondLst>
                                        </p:cTn>
                                        <p:tgtEl>
                                          <p:spTgt spid="8">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wipe(down)">
                                      <p:cBhvr>
                                        <p:cTn id="25" dur="580">
                                          <p:stCondLst>
                                            <p:cond delay="0"/>
                                          </p:stCondLst>
                                        </p:cTn>
                                        <p:tgtEl>
                                          <p:spTgt spid="8">
                                            <p:txEl>
                                              <p:pRg st="1" end="1"/>
                                            </p:txEl>
                                          </p:spTgt>
                                        </p:tgtEl>
                                      </p:cBhvr>
                                    </p:animEffect>
                                    <p:anim calcmode="lin" valueType="num">
                                      <p:cBhvr>
                                        <p:cTn id="26" dur="1822" tmFilter="0,0; 0.14,0.36; 0.43,0.73; 0.71,0.91; 1.0,1.0">
                                          <p:stCondLst>
                                            <p:cond delay="0"/>
                                          </p:stCondLst>
                                        </p:cTn>
                                        <p:tgtEl>
                                          <p:spTgt spid="8">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8">
                                            <p:txEl>
                                              <p:pRg st="1" end="1"/>
                                            </p:txEl>
                                          </p:spTgt>
                                        </p:tgtEl>
                                      </p:cBhvr>
                                      <p:to x="100000" y="60000"/>
                                    </p:animScale>
                                    <p:animScale>
                                      <p:cBhvr>
                                        <p:cTn id="32" dur="166" decel="50000">
                                          <p:stCondLst>
                                            <p:cond delay="676"/>
                                          </p:stCondLst>
                                        </p:cTn>
                                        <p:tgtEl>
                                          <p:spTgt spid="8">
                                            <p:txEl>
                                              <p:pRg st="1" end="1"/>
                                            </p:txEl>
                                          </p:spTgt>
                                        </p:tgtEl>
                                      </p:cBhvr>
                                      <p:to x="100000" y="100000"/>
                                    </p:animScale>
                                    <p:animScale>
                                      <p:cBhvr>
                                        <p:cTn id="33" dur="26">
                                          <p:stCondLst>
                                            <p:cond delay="1312"/>
                                          </p:stCondLst>
                                        </p:cTn>
                                        <p:tgtEl>
                                          <p:spTgt spid="8">
                                            <p:txEl>
                                              <p:pRg st="1" end="1"/>
                                            </p:txEl>
                                          </p:spTgt>
                                        </p:tgtEl>
                                      </p:cBhvr>
                                      <p:to x="100000" y="80000"/>
                                    </p:animScale>
                                    <p:animScale>
                                      <p:cBhvr>
                                        <p:cTn id="34" dur="166" decel="50000">
                                          <p:stCondLst>
                                            <p:cond delay="1338"/>
                                          </p:stCondLst>
                                        </p:cTn>
                                        <p:tgtEl>
                                          <p:spTgt spid="8">
                                            <p:txEl>
                                              <p:pRg st="1" end="1"/>
                                            </p:txEl>
                                          </p:spTgt>
                                        </p:tgtEl>
                                      </p:cBhvr>
                                      <p:to x="100000" y="100000"/>
                                    </p:animScale>
                                    <p:animScale>
                                      <p:cBhvr>
                                        <p:cTn id="35" dur="26">
                                          <p:stCondLst>
                                            <p:cond delay="1642"/>
                                          </p:stCondLst>
                                        </p:cTn>
                                        <p:tgtEl>
                                          <p:spTgt spid="8">
                                            <p:txEl>
                                              <p:pRg st="1" end="1"/>
                                            </p:txEl>
                                          </p:spTgt>
                                        </p:tgtEl>
                                      </p:cBhvr>
                                      <p:to x="100000" y="90000"/>
                                    </p:animScale>
                                    <p:animScale>
                                      <p:cBhvr>
                                        <p:cTn id="36" dur="166" decel="50000">
                                          <p:stCondLst>
                                            <p:cond delay="1668"/>
                                          </p:stCondLst>
                                        </p:cTn>
                                        <p:tgtEl>
                                          <p:spTgt spid="8">
                                            <p:txEl>
                                              <p:pRg st="1" end="1"/>
                                            </p:txEl>
                                          </p:spTgt>
                                        </p:tgtEl>
                                      </p:cBhvr>
                                      <p:to x="100000" y="100000"/>
                                    </p:animScale>
                                    <p:animScale>
                                      <p:cBhvr>
                                        <p:cTn id="37" dur="26">
                                          <p:stCondLst>
                                            <p:cond delay="1808"/>
                                          </p:stCondLst>
                                        </p:cTn>
                                        <p:tgtEl>
                                          <p:spTgt spid="8">
                                            <p:txEl>
                                              <p:pRg st="1" end="1"/>
                                            </p:txEl>
                                          </p:spTgt>
                                        </p:tgtEl>
                                      </p:cBhvr>
                                      <p:to x="100000" y="95000"/>
                                    </p:animScale>
                                    <p:animScale>
                                      <p:cBhvr>
                                        <p:cTn id="38" dur="166" decel="50000">
                                          <p:stCondLst>
                                            <p:cond delay="1834"/>
                                          </p:stCondLst>
                                        </p:cTn>
                                        <p:tgtEl>
                                          <p:spTgt spid="8">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8">
                                            <p:txEl>
                                              <p:pRg st="2" end="2"/>
                                            </p:txEl>
                                          </p:spTgt>
                                        </p:tgtEl>
                                        <p:attrNameLst>
                                          <p:attrName>style.visibility</p:attrName>
                                        </p:attrNameLst>
                                      </p:cBhvr>
                                      <p:to>
                                        <p:strVal val="visible"/>
                                      </p:to>
                                    </p:set>
                                    <p:animEffect transition="in" filter="wipe(down)">
                                      <p:cBhvr>
                                        <p:cTn id="43" dur="580">
                                          <p:stCondLst>
                                            <p:cond delay="0"/>
                                          </p:stCondLst>
                                        </p:cTn>
                                        <p:tgtEl>
                                          <p:spTgt spid="8">
                                            <p:txEl>
                                              <p:pRg st="2" end="2"/>
                                            </p:txEl>
                                          </p:spTgt>
                                        </p:tgtEl>
                                      </p:cBhvr>
                                    </p:animEffect>
                                    <p:anim calcmode="lin" valueType="num">
                                      <p:cBhvr>
                                        <p:cTn id="44" dur="1822" tmFilter="0,0; 0.14,0.36; 0.43,0.73; 0.71,0.91; 1.0,1.0">
                                          <p:stCondLst>
                                            <p:cond delay="0"/>
                                          </p:stCondLst>
                                        </p:cTn>
                                        <p:tgtEl>
                                          <p:spTgt spid="8">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8">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8">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8">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8">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8">
                                            <p:txEl>
                                              <p:pRg st="2" end="2"/>
                                            </p:txEl>
                                          </p:spTgt>
                                        </p:tgtEl>
                                      </p:cBhvr>
                                      <p:to x="100000" y="60000"/>
                                    </p:animScale>
                                    <p:animScale>
                                      <p:cBhvr>
                                        <p:cTn id="50" dur="166" decel="50000">
                                          <p:stCondLst>
                                            <p:cond delay="676"/>
                                          </p:stCondLst>
                                        </p:cTn>
                                        <p:tgtEl>
                                          <p:spTgt spid="8">
                                            <p:txEl>
                                              <p:pRg st="2" end="2"/>
                                            </p:txEl>
                                          </p:spTgt>
                                        </p:tgtEl>
                                      </p:cBhvr>
                                      <p:to x="100000" y="100000"/>
                                    </p:animScale>
                                    <p:animScale>
                                      <p:cBhvr>
                                        <p:cTn id="51" dur="26">
                                          <p:stCondLst>
                                            <p:cond delay="1312"/>
                                          </p:stCondLst>
                                        </p:cTn>
                                        <p:tgtEl>
                                          <p:spTgt spid="8">
                                            <p:txEl>
                                              <p:pRg st="2" end="2"/>
                                            </p:txEl>
                                          </p:spTgt>
                                        </p:tgtEl>
                                      </p:cBhvr>
                                      <p:to x="100000" y="80000"/>
                                    </p:animScale>
                                    <p:animScale>
                                      <p:cBhvr>
                                        <p:cTn id="52" dur="166" decel="50000">
                                          <p:stCondLst>
                                            <p:cond delay="1338"/>
                                          </p:stCondLst>
                                        </p:cTn>
                                        <p:tgtEl>
                                          <p:spTgt spid="8">
                                            <p:txEl>
                                              <p:pRg st="2" end="2"/>
                                            </p:txEl>
                                          </p:spTgt>
                                        </p:tgtEl>
                                      </p:cBhvr>
                                      <p:to x="100000" y="100000"/>
                                    </p:animScale>
                                    <p:animScale>
                                      <p:cBhvr>
                                        <p:cTn id="53" dur="26">
                                          <p:stCondLst>
                                            <p:cond delay="1642"/>
                                          </p:stCondLst>
                                        </p:cTn>
                                        <p:tgtEl>
                                          <p:spTgt spid="8">
                                            <p:txEl>
                                              <p:pRg st="2" end="2"/>
                                            </p:txEl>
                                          </p:spTgt>
                                        </p:tgtEl>
                                      </p:cBhvr>
                                      <p:to x="100000" y="90000"/>
                                    </p:animScale>
                                    <p:animScale>
                                      <p:cBhvr>
                                        <p:cTn id="54" dur="166" decel="50000">
                                          <p:stCondLst>
                                            <p:cond delay="1668"/>
                                          </p:stCondLst>
                                        </p:cTn>
                                        <p:tgtEl>
                                          <p:spTgt spid="8">
                                            <p:txEl>
                                              <p:pRg st="2" end="2"/>
                                            </p:txEl>
                                          </p:spTgt>
                                        </p:tgtEl>
                                      </p:cBhvr>
                                      <p:to x="100000" y="100000"/>
                                    </p:animScale>
                                    <p:animScale>
                                      <p:cBhvr>
                                        <p:cTn id="55" dur="26">
                                          <p:stCondLst>
                                            <p:cond delay="1808"/>
                                          </p:stCondLst>
                                        </p:cTn>
                                        <p:tgtEl>
                                          <p:spTgt spid="8">
                                            <p:txEl>
                                              <p:pRg st="2" end="2"/>
                                            </p:txEl>
                                          </p:spTgt>
                                        </p:tgtEl>
                                      </p:cBhvr>
                                      <p:to x="100000" y="95000"/>
                                    </p:animScale>
                                    <p:animScale>
                                      <p:cBhvr>
                                        <p:cTn id="56" dur="166" decel="50000">
                                          <p:stCondLst>
                                            <p:cond delay="1834"/>
                                          </p:stCondLst>
                                        </p:cTn>
                                        <p:tgtEl>
                                          <p:spTgt spid="8">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8">
                                            <p:txEl>
                                              <p:pRg st="3" end="3"/>
                                            </p:txEl>
                                          </p:spTgt>
                                        </p:tgtEl>
                                        <p:attrNameLst>
                                          <p:attrName>style.visibility</p:attrName>
                                        </p:attrNameLst>
                                      </p:cBhvr>
                                      <p:to>
                                        <p:strVal val="visible"/>
                                      </p:to>
                                    </p:set>
                                    <p:animEffect transition="in" filter="wipe(down)">
                                      <p:cBhvr>
                                        <p:cTn id="61" dur="580">
                                          <p:stCondLst>
                                            <p:cond delay="0"/>
                                          </p:stCondLst>
                                        </p:cTn>
                                        <p:tgtEl>
                                          <p:spTgt spid="8">
                                            <p:txEl>
                                              <p:pRg st="3" end="3"/>
                                            </p:txEl>
                                          </p:spTgt>
                                        </p:tgtEl>
                                      </p:cBhvr>
                                    </p:animEffect>
                                    <p:anim calcmode="lin" valueType="num">
                                      <p:cBhvr>
                                        <p:cTn id="62" dur="1822" tmFilter="0,0; 0.14,0.36; 0.43,0.73; 0.71,0.91; 1.0,1.0">
                                          <p:stCondLst>
                                            <p:cond delay="0"/>
                                          </p:stCondLst>
                                        </p:cTn>
                                        <p:tgtEl>
                                          <p:spTgt spid="8">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8">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8">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8">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8">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8">
                                            <p:txEl>
                                              <p:pRg st="3" end="3"/>
                                            </p:txEl>
                                          </p:spTgt>
                                        </p:tgtEl>
                                      </p:cBhvr>
                                      <p:to x="100000" y="60000"/>
                                    </p:animScale>
                                    <p:animScale>
                                      <p:cBhvr>
                                        <p:cTn id="68" dur="166" decel="50000">
                                          <p:stCondLst>
                                            <p:cond delay="676"/>
                                          </p:stCondLst>
                                        </p:cTn>
                                        <p:tgtEl>
                                          <p:spTgt spid="8">
                                            <p:txEl>
                                              <p:pRg st="3" end="3"/>
                                            </p:txEl>
                                          </p:spTgt>
                                        </p:tgtEl>
                                      </p:cBhvr>
                                      <p:to x="100000" y="100000"/>
                                    </p:animScale>
                                    <p:animScale>
                                      <p:cBhvr>
                                        <p:cTn id="69" dur="26">
                                          <p:stCondLst>
                                            <p:cond delay="1312"/>
                                          </p:stCondLst>
                                        </p:cTn>
                                        <p:tgtEl>
                                          <p:spTgt spid="8">
                                            <p:txEl>
                                              <p:pRg st="3" end="3"/>
                                            </p:txEl>
                                          </p:spTgt>
                                        </p:tgtEl>
                                      </p:cBhvr>
                                      <p:to x="100000" y="80000"/>
                                    </p:animScale>
                                    <p:animScale>
                                      <p:cBhvr>
                                        <p:cTn id="70" dur="166" decel="50000">
                                          <p:stCondLst>
                                            <p:cond delay="1338"/>
                                          </p:stCondLst>
                                        </p:cTn>
                                        <p:tgtEl>
                                          <p:spTgt spid="8">
                                            <p:txEl>
                                              <p:pRg st="3" end="3"/>
                                            </p:txEl>
                                          </p:spTgt>
                                        </p:tgtEl>
                                      </p:cBhvr>
                                      <p:to x="100000" y="100000"/>
                                    </p:animScale>
                                    <p:animScale>
                                      <p:cBhvr>
                                        <p:cTn id="71" dur="26">
                                          <p:stCondLst>
                                            <p:cond delay="1642"/>
                                          </p:stCondLst>
                                        </p:cTn>
                                        <p:tgtEl>
                                          <p:spTgt spid="8">
                                            <p:txEl>
                                              <p:pRg st="3" end="3"/>
                                            </p:txEl>
                                          </p:spTgt>
                                        </p:tgtEl>
                                      </p:cBhvr>
                                      <p:to x="100000" y="90000"/>
                                    </p:animScale>
                                    <p:animScale>
                                      <p:cBhvr>
                                        <p:cTn id="72" dur="166" decel="50000">
                                          <p:stCondLst>
                                            <p:cond delay="1668"/>
                                          </p:stCondLst>
                                        </p:cTn>
                                        <p:tgtEl>
                                          <p:spTgt spid="8">
                                            <p:txEl>
                                              <p:pRg st="3" end="3"/>
                                            </p:txEl>
                                          </p:spTgt>
                                        </p:tgtEl>
                                      </p:cBhvr>
                                      <p:to x="100000" y="100000"/>
                                    </p:animScale>
                                    <p:animScale>
                                      <p:cBhvr>
                                        <p:cTn id="73" dur="26">
                                          <p:stCondLst>
                                            <p:cond delay="1808"/>
                                          </p:stCondLst>
                                        </p:cTn>
                                        <p:tgtEl>
                                          <p:spTgt spid="8">
                                            <p:txEl>
                                              <p:pRg st="3" end="3"/>
                                            </p:txEl>
                                          </p:spTgt>
                                        </p:tgtEl>
                                      </p:cBhvr>
                                      <p:to x="100000" y="95000"/>
                                    </p:animScale>
                                    <p:animScale>
                                      <p:cBhvr>
                                        <p:cTn id="74" dur="166" decel="50000">
                                          <p:stCondLst>
                                            <p:cond delay="1834"/>
                                          </p:stCondLst>
                                        </p:cTn>
                                        <p:tgtEl>
                                          <p:spTgt spid="8">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8">
                                            <p:txEl>
                                              <p:pRg st="4" end="4"/>
                                            </p:txEl>
                                          </p:spTgt>
                                        </p:tgtEl>
                                        <p:attrNameLst>
                                          <p:attrName>style.visibility</p:attrName>
                                        </p:attrNameLst>
                                      </p:cBhvr>
                                      <p:to>
                                        <p:strVal val="visible"/>
                                      </p:to>
                                    </p:set>
                                    <p:animEffect transition="in" filter="wipe(down)">
                                      <p:cBhvr>
                                        <p:cTn id="79" dur="580">
                                          <p:stCondLst>
                                            <p:cond delay="0"/>
                                          </p:stCondLst>
                                        </p:cTn>
                                        <p:tgtEl>
                                          <p:spTgt spid="8">
                                            <p:txEl>
                                              <p:pRg st="4" end="4"/>
                                            </p:txEl>
                                          </p:spTgt>
                                        </p:tgtEl>
                                      </p:cBhvr>
                                    </p:animEffect>
                                    <p:anim calcmode="lin" valueType="num">
                                      <p:cBhvr>
                                        <p:cTn id="80" dur="1822" tmFilter="0,0; 0.14,0.36; 0.43,0.73; 0.71,0.91; 1.0,1.0">
                                          <p:stCondLst>
                                            <p:cond delay="0"/>
                                          </p:stCondLst>
                                        </p:cTn>
                                        <p:tgtEl>
                                          <p:spTgt spid="8">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8">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8">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8">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8">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8">
                                            <p:txEl>
                                              <p:pRg st="4" end="4"/>
                                            </p:txEl>
                                          </p:spTgt>
                                        </p:tgtEl>
                                      </p:cBhvr>
                                      <p:to x="100000" y="60000"/>
                                    </p:animScale>
                                    <p:animScale>
                                      <p:cBhvr>
                                        <p:cTn id="86" dur="166" decel="50000">
                                          <p:stCondLst>
                                            <p:cond delay="676"/>
                                          </p:stCondLst>
                                        </p:cTn>
                                        <p:tgtEl>
                                          <p:spTgt spid="8">
                                            <p:txEl>
                                              <p:pRg st="4" end="4"/>
                                            </p:txEl>
                                          </p:spTgt>
                                        </p:tgtEl>
                                      </p:cBhvr>
                                      <p:to x="100000" y="100000"/>
                                    </p:animScale>
                                    <p:animScale>
                                      <p:cBhvr>
                                        <p:cTn id="87" dur="26">
                                          <p:stCondLst>
                                            <p:cond delay="1312"/>
                                          </p:stCondLst>
                                        </p:cTn>
                                        <p:tgtEl>
                                          <p:spTgt spid="8">
                                            <p:txEl>
                                              <p:pRg st="4" end="4"/>
                                            </p:txEl>
                                          </p:spTgt>
                                        </p:tgtEl>
                                      </p:cBhvr>
                                      <p:to x="100000" y="80000"/>
                                    </p:animScale>
                                    <p:animScale>
                                      <p:cBhvr>
                                        <p:cTn id="88" dur="166" decel="50000">
                                          <p:stCondLst>
                                            <p:cond delay="1338"/>
                                          </p:stCondLst>
                                        </p:cTn>
                                        <p:tgtEl>
                                          <p:spTgt spid="8">
                                            <p:txEl>
                                              <p:pRg st="4" end="4"/>
                                            </p:txEl>
                                          </p:spTgt>
                                        </p:tgtEl>
                                      </p:cBhvr>
                                      <p:to x="100000" y="100000"/>
                                    </p:animScale>
                                    <p:animScale>
                                      <p:cBhvr>
                                        <p:cTn id="89" dur="26">
                                          <p:stCondLst>
                                            <p:cond delay="1642"/>
                                          </p:stCondLst>
                                        </p:cTn>
                                        <p:tgtEl>
                                          <p:spTgt spid="8">
                                            <p:txEl>
                                              <p:pRg st="4" end="4"/>
                                            </p:txEl>
                                          </p:spTgt>
                                        </p:tgtEl>
                                      </p:cBhvr>
                                      <p:to x="100000" y="90000"/>
                                    </p:animScale>
                                    <p:animScale>
                                      <p:cBhvr>
                                        <p:cTn id="90" dur="166" decel="50000">
                                          <p:stCondLst>
                                            <p:cond delay="1668"/>
                                          </p:stCondLst>
                                        </p:cTn>
                                        <p:tgtEl>
                                          <p:spTgt spid="8">
                                            <p:txEl>
                                              <p:pRg st="4" end="4"/>
                                            </p:txEl>
                                          </p:spTgt>
                                        </p:tgtEl>
                                      </p:cBhvr>
                                      <p:to x="100000" y="100000"/>
                                    </p:animScale>
                                    <p:animScale>
                                      <p:cBhvr>
                                        <p:cTn id="91" dur="26">
                                          <p:stCondLst>
                                            <p:cond delay="1808"/>
                                          </p:stCondLst>
                                        </p:cTn>
                                        <p:tgtEl>
                                          <p:spTgt spid="8">
                                            <p:txEl>
                                              <p:pRg st="4" end="4"/>
                                            </p:txEl>
                                          </p:spTgt>
                                        </p:tgtEl>
                                      </p:cBhvr>
                                      <p:to x="100000" y="95000"/>
                                    </p:animScale>
                                    <p:animScale>
                                      <p:cBhvr>
                                        <p:cTn id="92" dur="166" decel="50000">
                                          <p:stCondLst>
                                            <p:cond delay="1834"/>
                                          </p:stCondLst>
                                        </p:cTn>
                                        <p:tgtEl>
                                          <p:spTgt spid="8">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I do when….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Someone isn’t doing their job?</a:t>
            </a:r>
          </a:p>
          <a:p>
            <a:pPr lvl="1"/>
            <a:r>
              <a:rPr lang="en-US" sz="2400" dirty="0" smtClean="0"/>
              <a:t>Remind them politely of their responsibility.</a:t>
            </a:r>
          </a:p>
          <a:p>
            <a:pPr lvl="1"/>
            <a:r>
              <a:rPr lang="en-US" sz="2400" dirty="0" smtClean="0"/>
              <a:t>See if there’s anything you can do to help them.</a:t>
            </a:r>
          </a:p>
          <a:p>
            <a:pPr lvl="1"/>
            <a:r>
              <a:rPr lang="en-US" sz="2400" dirty="0" smtClean="0"/>
              <a:t>If they don’t respond, let the teacher know. </a:t>
            </a:r>
          </a:p>
          <a:p>
            <a:r>
              <a:rPr lang="en-US" dirty="0" smtClean="0"/>
              <a:t>Someone is bossing everyone else around?</a:t>
            </a:r>
          </a:p>
          <a:p>
            <a:pPr lvl="1"/>
            <a:r>
              <a:rPr lang="en-US" sz="2200" dirty="0" smtClean="0"/>
              <a:t>Don’t let them take over.</a:t>
            </a:r>
          </a:p>
          <a:p>
            <a:pPr lvl="1"/>
            <a:r>
              <a:rPr lang="en-US" sz="2200" dirty="0" smtClean="0"/>
              <a:t>Make sure to acknowledge their ideas.</a:t>
            </a:r>
          </a:p>
          <a:p>
            <a:pPr lvl="1"/>
            <a:r>
              <a:rPr lang="en-US" sz="2200" dirty="0" smtClean="0"/>
              <a:t>Remind them it’s a group project, and everyone needs to be involved.</a:t>
            </a:r>
            <a:endParaRPr lang="en-US" dirty="0" smtClean="0"/>
          </a:p>
          <a:p>
            <a:r>
              <a:rPr lang="en-US" dirty="0" smtClean="0"/>
              <a:t>Someone in the group is different?</a:t>
            </a:r>
          </a:p>
          <a:p>
            <a:pPr lvl="1"/>
            <a:r>
              <a:rPr lang="en-US" sz="2400" dirty="0" smtClean="0"/>
              <a:t>Be nice to them, try your best to help them feel comfortable, and remember you just have to be able to complete the assignment together. (You are not required to be best friends)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1" end="1"/>
                                            </p:txEl>
                                          </p:spTgt>
                                        </p:tgtEl>
                                      </p:cBhvr>
                                    </p:animEffect>
                                  </p:childTnLst>
                                </p:cTn>
                              </p:par>
                              <p:par>
                                <p:cTn id="18" presetID="31"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2" end="2"/>
                                            </p:txEl>
                                          </p:spTgt>
                                        </p:tgtEl>
                                      </p:cBhvr>
                                    </p:animEffect>
                                  </p:childTnLst>
                                </p:cTn>
                              </p:par>
                              <p:par>
                                <p:cTn id="24" presetID="31"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7"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8"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9" dur="10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5" presetClass="entr" presetSubtype="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2000"/>
                                        <p:tgtEl>
                                          <p:spTgt spid="3">
                                            <p:txEl>
                                              <p:pRg st="4" end="4"/>
                                            </p:txEl>
                                          </p:spTgt>
                                        </p:tgtEl>
                                      </p:cBhvr>
                                    </p:animEffect>
                                    <p:anim calcmode="lin" valueType="num">
                                      <p:cBhvr>
                                        <p:cTn id="35"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36"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p:cTn id="41"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3"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4" dur="1000"/>
                                        <p:tgtEl>
                                          <p:spTgt spid="3">
                                            <p:txEl>
                                              <p:pRg st="5" end="5"/>
                                            </p:txEl>
                                          </p:spTgt>
                                        </p:tgtEl>
                                      </p:cBhvr>
                                    </p:animEffect>
                                  </p:childTnLst>
                                </p:cTn>
                              </p:par>
                              <p:par>
                                <p:cTn id="45" presetID="31" presetClass="entr" presetSubtype="0" fill="hold" nodeType="with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p:cTn id="4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6" end="6"/>
                                            </p:txEl>
                                          </p:spTgt>
                                        </p:tgtEl>
                                      </p:cBhvr>
                                    </p:animEffect>
                                  </p:childTnLst>
                                </p:cTn>
                              </p:par>
                              <p:par>
                                <p:cTn id="51" presetID="31" presetClass="entr" presetSubtype="0" fill="hold" nodeType="with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 calcmode="lin" valueType="num">
                                      <p:cBhvr>
                                        <p:cTn id="53"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4"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5"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56" dur="1000"/>
                                        <p:tgtEl>
                                          <p:spTgt spid="3">
                                            <p:txEl>
                                              <p:pRg st="7" end="7"/>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45" presetClass="entr" presetSubtype="0" fill="hold"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Effect transition="in" filter="fade">
                                      <p:cBhvr>
                                        <p:cTn id="61" dur="2000"/>
                                        <p:tgtEl>
                                          <p:spTgt spid="3">
                                            <p:txEl>
                                              <p:pRg st="8" end="8"/>
                                            </p:txEl>
                                          </p:spTgt>
                                        </p:tgtEl>
                                      </p:cBhvr>
                                    </p:animEffect>
                                    <p:anim calcmode="lin" valueType="num">
                                      <p:cBhvr>
                                        <p:cTn id="62" dur="2000" fill="hold"/>
                                        <p:tgtEl>
                                          <p:spTgt spid="3">
                                            <p:txEl>
                                              <p:pRg st="8" end="8"/>
                                            </p:txEl>
                                          </p:spTgt>
                                        </p:tgtEl>
                                        <p:attrNameLst>
                                          <p:attrName>ppt_w</p:attrName>
                                        </p:attrNameLst>
                                      </p:cBhvr>
                                      <p:tavLst>
                                        <p:tav tm="0" fmla="#ppt_w*sin(2.5*pi*$)">
                                          <p:val>
                                            <p:fltVal val="0"/>
                                          </p:val>
                                        </p:tav>
                                        <p:tav tm="100000">
                                          <p:val>
                                            <p:fltVal val="1"/>
                                          </p:val>
                                        </p:tav>
                                      </p:tavLst>
                                    </p:anim>
                                    <p:anim calcmode="lin" valueType="num">
                                      <p:cBhvr>
                                        <p:cTn id="63" dur="2000" fill="hold"/>
                                        <p:tgtEl>
                                          <p:spTgt spid="3">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31" presetClass="entr" presetSubtype="0" fill="hold" nodeType="clickEffect">
                                  <p:stCondLst>
                                    <p:cond delay="0"/>
                                  </p:stCondLst>
                                  <p:childTnLst>
                                    <p:set>
                                      <p:cBhvr>
                                        <p:cTn id="67" dur="1" fill="hold">
                                          <p:stCondLst>
                                            <p:cond delay="0"/>
                                          </p:stCondLst>
                                        </p:cTn>
                                        <p:tgtEl>
                                          <p:spTgt spid="3">
                                            <p:txEl>
                                              <p:pRg st="9" end="9"/>
                                            </p:txEl>
                                          </p:spTgt>
                                        </p:tgtEl>
                                        <p:attrNameLst>
                                          <p:attrName>style.visibility</p:attrName>
                                        </p:attrNameLst>
                                      </p:cBhvr>
                                      <p:to>
                                        <p:strVal val="visible"/>
                                      </p:to>
                                    </p:set>
                                    <p:anim calcmode="lin" valueType="num">
                                      <p:cBhvr>
                                        <p:cTn id="68"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69"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70"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71"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REINDEER TEMPLATE ROUND 2</a:t>
            </a:r>
            <a:endParaRPr lang="en-US" dirty="0"/>
          </a:p>
        </p:txBody>
      </p:sp>
      <p:sp>
        <p:nvSpPr>
          <p:cNvPr id="3" name="Content Placeholder 2"/>
          <p:cNvSpPr>
            <a:spLocks noGrp="1"/>
          </p:cNvSpPr>
          <p:nvPr>
            <p:ph idx="1"/>
          </p:nvPr>
        </p:nvSpPr>
        <p:spPr/>
        <p:txBody>
          <a:bodyPr>
            <a:normAutofit/>
          </a:bodyPr>
          <a:lstStyle/>
          <a:p>
            <a:r>
              <a:rPr lang="en-US" dirty="0" smtClean="0"/>
              <a:t>This time you get 3 minutes to plan a strategy with your group.  </a:t>
            </a:r>
          </a:p>
          <a:p>
            <a:r>
              <a:rPr lang="en-US" sz="1400" dirty="0" smtClean="0">
                <a:hlinkClick r:id="rId2"/>
              </a:rPr>
              <a:t>Rocket Timer</a:t>
            </a:r>
            <a:endParaRPr lang="en-US" sz="1400" dirty="0" smtClean="0"/>
          </a:p>
          <a:p>
            <a:r>
              <a:rPr lang="en-US" dirty="0" smtClean="0"/>
              <a:t>Remember the </a:t>
            </a:r>
            <a:r>
              <a:rPr lang="en-US" dirty="0"/>
              <a:t>effective group work strategies and </a:t>
            </a:r>
            <a:r>
              <a:rPr lang="en-US" dirty="0" smtClean="0"/>
              <a:t>the </a:t>
            </a:r>
            <a:r>
              <a:rPr lang="en-US" dirty="0"/>
              <a:t>group </a:t>
            </a:r>
            <a:r>
              <a:rPr lang="en-US" dirty="0" smtClean="0"/>
              <a:t>rules we just went over.</a:t>
            </a:r>
            <a:endParaRPr lang="en-US" dirty="0"/>
          </a:p>
          <a:p>
            <a:r>
              <a:rPr lang="en-US" dirty="0" smtClean="0"/>
              <a:t>You get 5 minutes to make as many reindeers as possible.  </a:t>
            </a:r>
          </a:p>
          <a:p>
            <a:r>
              <a:rPr lang="en-US" sz="1400" dirty="0" smtClean="0">
                <a:hlinkClick r:id="rId2"/>
              </a:rPr>
              <a:t>Rocket Timer </a:t>
            </a:r>
            <a:endParaRPr lang="en-US" sz="1400" dirty="0"/>
          </a:p>
          <a:p>
            <a:pPr marL="0" indent="0">
              <a:buNone/>
            </a:pPr>
            <a:endParaRPr lang="en-US" dirty="0"/>
          </a:p>
        </p:txBody>
      </p:sp>
    </p:spTree>
    <p:extLst>
      <p:ext uri="{BB962C8B-B14F-4D97-AF65-F5344CB8AC3E}">
        <p14:creationId xmlns:p14="http://schemas.microsoft.com/office/powerpoint/2010/main" val="174322297"/>
      </p:ext>
    </p:extLst>
  </p:cSld>
  <p:clrMapOvr>
    <a:masterClrMapping/>
  </p:clrMapOvr>
  <p:timing>
    <p:tnLst>
      <p:par>
        <p:cTn id="1" dur="indefinite" restart="never" nodeType="tmRoot"/>
      </p:par>
    </p:tnLst>
  </p:timing>
</p:sld>
</file>

<file path=ppt/theme/theme1.xml><?xml version="1.0" encoding="utf-8"?>
<a:theme xmlns:a="http://schemas.openxmlformats.org/drawingml/2006/main" name="CS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27B2F05-84BF-4A30-9174-DC2EA4EBF0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CSC</Template>
  <TotalTime>817</TotalTime>
  <Words>454</Words>
  <Application>Microsoft Office PowerPoint</Application>
  <PresentationFormat>On-screen Show (4:3)</PresentationFormat>
  <Paragraphs>52</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CSC</vt:lpstr>
      <vt:lpstr>PowerPoint Presentation</vt:lpstr>
      <vt:lpstr>Today We Will:</vt:lpstr>
      <vt:lpstr>PowerPoint Presentation</vt:lpstr>
      <vt:lpstr>REINDEER TEMPLATE</vt:lpstr>
      <vt:lpstr>THUMBS UP OR THUMBS DOWN</vt:lpstr>
      <vt:lpstr>Take out a piece of paper for notes</vt:lpstr>
      <vt:lpstr>Effective Group Work Strategies</vt:lpstr>
      <vt:lpstr>What do I do when….</vt:lpstr>
      <vt:lpstr>REINDEER TEMPLATE ROUND 2</vt:lpstr>
      <vt:lpstr>THUMBS UP OR THUMBS DOWN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Brandy Donald</dc:creator>
  <cp:lastModifiedBy>Frontier1</cp:lastModifiedBy>
  <cp:revision>8</cp:revision>
  <dcterms:created xsi:type="dcterms:W3CDTF">2011-11-28T20:40:08Z</dcterms:created>
  <dcterms:modified xsi:type="dcterms:W3CDTF">2013-09-17T18:57:31Z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TC300094009990</vt:lpwstr>
  </property>
</Properties>
</file>