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76" r:id="rId8"/>
    <p:sldId id="277" r:id="rId9"/>
    <p:sldId id="278" r:id="rId10"/>
    <p:sldId id="279" r:id="rId11"/>
    <p:sldId id="275" r:id="rId12"/>
    <p:sldId id="262" r:id="rId13"/>
    <p:sldId id="263" r:id="rId14"/>
    <p:sldId id="264" r:id="rId15"/>
    <p:sldId id="280" r:id="rId16"/>
    <p:sldId id="267" r:id="rId17"/>
    <p:sldId id="265" r:id="rId18"/>
    <p:sldId id="266" r:id="rId19"/>
    <p:sldId id="281" r:id="rId20"/>
    <p:sldId id="269" r:id="rId21"/>
    <p:sldId id="274" r:id="rId22"/>
    <p:sldId id="270" r:id="rId23"/>
    <p:sldId id="271" r:id="rId24"/>
    <p:sldId id="282" r:id="rId25"/>
    <p:sldId id="272" r:id="rId26"/>
    <p:sldId id="273" r:id="rId27"/>
  </p:sldIdLst>
  <p:sldSz cx="9144000" cy="6858000" type="screen4x3"/>
  <p:notesSz cx="92964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EC1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7" d="100"/>
          <a:sy n="67"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66347" y="0"/>
            <a:ext cx="4028440" cy="342900"/>
          </a:xfrm>
          <a:prstGeom prst="rect">
            <a:avLst/>
          </a:prstGeom>
        </p:spPr>
        <p:txBody>
          <a:bodyPr vert="horz" lIns="91440" tIns="45720" rIns="91440" bIns="45720" rtlCol="0"/>
          <a:lstStyle>
            <a:lvl1pPr algn="r">
              <a:defRPr sz="1200"/>
            </a:lvl1pPr>
          </a:lstStyle>
          <a:p>
            <a:pPr>
              <a:defRPr/>
            </a:pPr>
            <a:fld id="{A4D6B9F8-FC96-4B4B-A8E5-9B28C65CD124}" type="datetimeFigureOut">
              <a:rPr lang="en-US"/>
              <a:pPr>
                <a:defRPr/>
              </a:pPr>
              <a:t>10/21/2013</a:t>
            </a:fld>
            <a:endParaRPr lang="en-US"/>
          </a:p>
        </p:txBody>
      </p:sp>
      <p:sp>
        <p:nvSpPr>
          <p:cNvPr id="4" name="Footer Placeholder 3"/>
          <p:cNvSpPr>
            <a:spLocks noGrp="1"/>
          </p:cNvSpPr>
          <p:nvPr>
            <p:ph type="ftr" sz="quarter" idx="2"/>
          </p:nvPr>
        </p:nvSpPr>
        <p:spPr>
          <a:xfrm>
            <a:off x="0" y="6513513"/>
            <a:ext cx="402844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66347" y="6513513"/>
            <a:ext cx="4028440" cy="342900"/>
          </a:xfrm>
          <a:prstGeom prst="rect">
            <a:avLst/>
          </a:prstGeom>
        </p:spPr>
        <p:txBody>
          <a:bodyPr vert="horz" lIns="91440" tIns="45720" rIns="91440" bIns="45720" rtlCol="0" anchor="b"/>
          <a:lstStyle>
            <a:lvl1pPr algn="r">
              <a:defRPr sz="1200"/>
            </a:lvl1pPr>
          </a:lstStyle>
          <a:p>
            <a:pPr>
              <a:defRPr/>
            </a:pPr>
            <a:fld id="{BDA915C0-CF1B-425B-A07E-A46732B199C4}" type="slidenum">
              <a:rPr lang="en-US"/>
              <a:pPr>
                <a:defRPr/>
              </a:pPr>
              <a:t>‹#›</a:t>
            </a:fld>
            <a:endParaRPr lang="en-US"/>
          </a:p>
        </p:txBody>
      </p:sp>
    </p:spTree>
    <p:extLst>
      <p:ext uri="{BB962C8B-B14F-4D97-AF65-F5344CB8AC3E}">
        <p14:creationId xmlns:p14="http://schemas.microsoft.com/office/powerpoint/2010/main" val="2014474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266347" y="0"/>
            <a:ext cx="4028440" cy="342900"/>
          </a:xfrm>
          <a:prstGeom prst="rect">
            <a:avLst/>
          </a:prstGeom>
        </p:spPr>
        <p:txBody>
          <a:bodyPr vert="horz" lIns="91440" tIns="45720" rIns="91440" bIns="45720" rtlCol="0"/>
          <a:lstStyle>
            <a:lvl1pPr algn="r">
              <a:defRPr sz="1200"/>
            </a:lvl1pPr>
          </a:lstStyle>
          <a:p>
            <a:pPr>
              <a:defRPr/>
            </a:pPr>
            <a:fld id="{282308CB-4A72-4986-9D84-F264EFC30E49}" type="datetimeFigureOut">
              <a:rPr lang="en-US"/>
              <a:pPr>
                <a:defRPr/>
              </a:pPr>
              <a:t>10/21/2013</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402844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66347" y="6513513"/>
            <a:ext cx="4028440" cy="342900"/>
          </a:xfrm>
          <a:prstGeom prst="rect">
            <a:avLst/>
          </a:prstGeom>
        </p:spPr>
        <p:txBody>
          <a:bodyPr vert="horz" lIns="91440" tIns="45720" rIns="91440" bIns="45720" rtlCol="0" anchor="b"/>
          <a:lstStyle>
            <a:lvl1pPr algn="r">
              <a:defRPr sz="1200"/>
            </a:lvl1pPr>
          </a:lstStyle>
          <a:p>
            <a:pPr>
              <a:defRPr/>
            </a:pPr>
            <a:fld id="{95E254B3-7F8C-4A8B-9FDF-856E28577CCC}" type="slidenum">
              <a:rPr lang="en-US"/>
              <a:pPr>
                <a:defRPr/>
              </a:pPr>
              <a:t>‹#›</a:t>
            </a:fld>
            <a:endParaRPr lang="en-US"/>
          </a:p>
        </p:txBody>
      </p:sp>
    </p:spTree>
    <p:extLst>
      <p:ext uri="{BB962C8B-B14F-4D97-AF65-F5344CB8AC3E}">
        <p14:creationId xmlns:p14="http://schemas.microsoft.com/office/powerpoint/2010/main" val="3815443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C9886F-0465-4B01-BD3D-9CA32BB915E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3A91D6-DC93-421B-868E-E34D93B92400}"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36840-18C2-4AA9-885D-23EB691962C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793B69-11BD-4078-8933-2D10347A8822}"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BEF384-F776-4B57-96B5-D13FF45560B3}"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5FF2B1-257B-46A4-BDD3-85BB5A129B57}"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4B0B38-2039-409F-A8CF-E46F60FD5387}"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6E028C-F471-4E4F-8CE8-4A372DE11419}"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E19AC7-2967-4C2F-AA8F-F55E43A713D0}"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235928-FBE6-49BF-9E67-9A0FF4DC882A}"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D78AEE-AE1A-4814-A735-08C3CB5FF562}" type="slidenum">
              <a:rPr lang="en-US" smtClean="0"/>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CEADBC-924D-4B2E-B934-8BA723BBCD3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997ABD-F874-4A28-B867-B4E48A804655}" type="slidenum">
              <a:rPr lang="en-US" smtClean="0"/>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37CAEC-FFCD-44E6-A0C3-0FBAA8FB0BDC}"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12A49F-AA5A-497C-A7F5-DC095B2E644C}" type="slidenum">
              <a:rPr lang="en-US" smtClean="0"/>
              <a:pPr/>
              <a:t>26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F2B2B7-0E44-454A-9ED4-D223A8B5204A}"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6C471-C0CF-4D73-A5F6-536B6FCF13B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7D71FB-2DAA-4D01-A745-7F555F196BDC}"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31F25F-EB3B-473D-A374-FE2D459B655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4BC889-3414-47FC-9D37-76DC5FCDEBB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960151-A83E-4245-991E-49AA1AAFCED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8BC178-AD40-421F-AB39-EB39CF780AF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p>
          </p:txBody>
        </p:sp>
        <p:pic>
          <p:nvPicPr>
            <p:cNvPr id="7" name="Picture 5" descr="D:\FRONTPAGE THEMES\CONSTRUC\URBBANND.PNG"/>
            <p:cNvPicPr>
              <a:picLocks noChangeAspect="1" noChangeArrowheads="1"/>
            </p:cNvPicPr>
            <p:nvPr/>
          </p:nvPicPr>
          <p:blipFill>
            <a:blip r:embed="rId2" cstate="print"/>
            <a:srcRect l="5824" t="8493" r="35922"/>
            <a:stretch>
              <a:fillRect/>
            </a:stretch>
          </p:blipFill>
          <p:spPr bwMode="ltGray">
            <a:xfrm>
              <a:off x="0" y="0"/>
              <a:ext cx="5760" cy="905"/>
            </a:xfrm>
            <a:prstGeom prst="rect">
              <a:avLst/>
            </a:prstGeom>
            <a:noFill/>
            <a:ln w="9525">
              <a:noFill/>
              <a:miter lim="800000"/>
              <a:headEnd/>
              <a:tailEnd/>
            </a:ln>
          </p:spPr>
        </p:pic>
      </p:grpSp>
      <p:sp>
        <p:nvSpPr>
          <p:cNvPr id="23558"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23559" name="Rectangle 7"/>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a:lvl1pPr>
          </a:lstStyle>
          <a:p>
            <a:pPr>
              <a:defRPr/>
            </a:pPr>
            <a:fld id="{CE20784F-BAD5-40D5-B2FB-84262DF7FD19}"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D0515059-92C6-4BFC-92AF-DE869803B4B3}"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B402D022-4DD1-4934-A54C-54386F10C725}"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1F02F23B-614B-4A27-9D8E-B91D0923A615}"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A59D76D2-D217-4EDC-80BE-1370C2ACE400}" type="slidenum">
              <a:rPr lang="en-US"/>
              <a:pPr>
                <a:defRPr/>
              </a:pPr>
              <a:t>‹#›</a:t>
            </a:fld>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37DAC0F7-D55A-4CA5-AE2F-36A68BECDC87}" type="slidenum">
              <a:rPr lang="en-US"/>
              <a:pPr>
                <a:defRPr/>
              </a:pPr>
              <a:t>‹#›</a:t>
            </a:fld>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32"/>
          <p:cNvSpPr>
            <a:spLocks noGrp="1" noChangeArrowheads="1"/>
          </p:cNvSpPr>
          <p:nvPr>
            <p:ph type="dt" sz="half" idx="10"/>
          </p:nvPr>
        </p:nvSpPr>
        <p:spPr>
          <a:ln/>
        </p:spPr>
        <p:txBody>
          <a:bodyPr/>
          <a:lstStyle>
            <a:lvl1pPr>
              <a:defRPr/>
            </a:lvl1pPr>
          </a:lstStyle>
          <a:p>
            <a:pPr>
              <a:defRPr/>
            </a:pPr>
            <a:endParaRPr lang="en-US"/>
          </a:p>
        </p:txBody>
      </p:sp>
      <p:sp>
        <p:nvSpPr>
          <p:cNvPr id="7" name="Rectangle 1033"/>
          <p:cNvSpPr>
            <a:spLocks noGrp="1" noChangeArrowheads="1"/>
          </p:cNvSpPr>
          <p:nvPr>
            <p:ph type="ftr" sz="quarter" idx="11"/>
          </p:nvPr>
        </p:nvSpPr>
        <p:spPr>
          <a:ln/>
        </p:spPr>
        <p:txBody>
          <a:bodyPr/>
          <a:lstStyle>
            <a:lvl1pPr>
              <a:defRPr/>
            </a:lvl1pPr>
          </a:lstStyle>
          <a:p>
            <a:pPr>
              <a:defRPr/>
            </a:pPr>
            <a:endParaRPr lang="en-US"/>
          </a:p>
        </p:txBody>
      </p:sp>
      <p:sp>
        <p:nvSpPr>
          <p:cNvPr id="8" name="Rectangle 1034"/>
          <p:cNvSpPr>
            <a:spLocks noGrp="1" noChangeArrowheads="1"/>
          </p:cNvSpPr>
          <p:nvPr>
            <p:ph type="sldNum" sz="quarter" idx="12"/>
          </p:nvPr>
        </p:nvSpPr>
        <p:spPr>
          <a:ln/>
        </p:spPr>
        <p:txBody>
          <a:bodyPr/>
          <a:lstStyle>
            <a:lvl1pPr>
              <a:defRPr/>
            </a:lvl1pPr>
          </a:lstStyle>
          <a:p>
            <a:pPr>
              <a:defRPr/>
            </a:pPr>
            <a:fld id="{FE3B2936-638D-4A30-B233-D61B18EAF339}"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EDB53D8F-1DDA-4FAC-A974-DC7542A78A08}"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37BE7711-AD34-4B7A-A1FF-EACB282C9ED9}"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897693E7-0AF9-42F0-9995-C3B4415FB7EE}"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2"/>
          <p:cNvSpPr>
            <a:spLocks noGrp="1" noChangeArrowheads="1"/>
          </p:cNvSpPr>
          <p:nvPr>
            <p:ph type="dt" sz="half" idx="10"/>
          </p:nvPr>
        </p:nvSpPr>
        <p:spPr>
          <a:ln/>
        </p:spPr>
        <p:txBody>
          <a:bodyPr/>
          <a:lstStyle>
            <a:lvl1pPr>
              <a:defRPr/>
            </a:lvl1pPr>
          </a:lstStyle>
          <a:p>
            <a:pPr>
              <a:defRPr/>
            </a:pPr>
            <a:endParaRPr lang="en-US"/>
          </a:p>
        </p:txBody>
      </p:sp>
      <p:sp>
        <p:nvSpPr>
          <p:cNvPr id="8" name="Rectangle 1033"/>
          <p:cNvSpPr>
            <a:spLocks noGrp="1" noChangeArrowheads="1"/>
          </p:cNvSpPr>
          <p:nvPr>
            <p:ph type="ftr" sz="quarter" idx="11"/>
          </p:nvPr>
        </p:nvSpPr>
        <p:spPr>
          <a:ln/>
        </p:spPr>
        <p:txBody>
          <a:bodyPr/>
          <a:lstStyle>
            <a:lvl1pPr>
              <a:defRPr/>
            </a:lvl1pPr>
          </a:lstStyle>
          <a:p>
            <a:pPr>
              <a:defRPr/>
            </a:pPr>
            <a:endParaRPr lang="en-US"/>
          </a:p>
        </p:txBody>
      </p:sp>
      <p:sp>
        <p:nvSpPr>
          <p:cNvPr id="9" name="Rectangle 1034"/>
          <p:cNvSpPr>
            <a:spLocks noGrp="1" noChangeArrowheads="1"/>
          </p:cNvSpPr>
          <p:nvPr>
            <p:ph type="sldNum" sz="quarter" idx="12"/>
          </p:nvPr>
        </p:nvSpPr>
        <p:spPr>
          <a:ln/>
        </p:spPr>
        <p:txBody>
          <a:bodyPr/>
          <a:lstStyle>
            <a:lvl1pPr>
              <a:defRPr/>
            </a:lvl1pPr>
          </a:lstStyle>
          <a:p>
            <a:pPr>
              <a:defRPr/>
            </a:pPr>
            <a:fld id="{97EE929C-6C18-4023-8BDB-C828BE7C60B4}"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a:ln/>
        </p:spPr>
        <p:txBody>
          <a:bodyPr/>
          <a:lstStyle>
            <a:lvl1pPr>
              <a:defRPr/>
            </a:lvl1pPr>
          </a:lstStyle>
          <a:p>
            <a:pPr>
              <a:defRPr/>
            </a:pPr>
            <a:endParaRPr lang="en-US"/>
          </a:p>
        </p:txBody>
      </p:sp>
      <p:sp>
        <p:nvSpPr>
          <p:cNvPr id="4" name="Rectangle 1033"/>
          <p:cNvSpPr>
            <a:spLocks noGrp="1" noChangeArrowheads="1"/>
          </p:cNvSpPr>
          <p:nvPr>
            <p:ph type="ftr" sz="quarter" idx="11"/>
          </p:nvPr>
        </p:nvSpPr>
        <p:spPr>
          <a:ln/>
        </p:spPr>
        <p:txBody>
          <a:bodyPr/>
          <a:lstStyle>
            <a:lvl1pPr>
              <a:defRPr/>
            </a:lvl1pPr>
          </a:lstStyle>
          <a:p>
            <a:pPr>
              <a:defRPr/>
            </a:pPr>
            <a:endParaRPr lang="en-US"/>
          </a:p>
        </p:txBody>
      </p:sp>
      <p:sp>
        <p:nvSpPr>
          <p:cNvPr id="5" name="Rectangle 1034"/>
          <p:cNvSpPr>
            <a:spLocks noGrp="1" noChangeArrowheads="1"/>
          </p:cNvSpPr>
          <p:nvPr>
            <p:ph type="sldNum" sz="quarter" idx="12"/>
          </p:nvPr>
        </p:nvSpPr>
        <p:spPr>
          <a:ln/>
        </p:spPr>
        <p:txBody>
          <a:bodyPr/>
          <a:lstStyle>
            <a:lvl1pPr>
              <a:defRPr/>
            </a:lvl1pPr>
          </a:lstStyle>
          <a:p>
            <a:pPr>
              <a:defRPr/>
            </a:pPr>
            <a:fld id="{14447F95-D8C3-424E-B49E-6416FC775646}"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pPr>
              <a:defRPr/>
            </a:pPr>
            <a:endParaRPr lang="en-US"/>
          </a:p>
        </p:txBody>
      </p:sp>
      <p:sp>
        <p:nvSpPr>
          <p:cNvPr id="3" name="Rectangle 1033"/>
          <p:cNvSpPr>
            <a:spLocks noGrp="1" noChangeArrowheads="1"/>
          </p:cNvSpPr>
          <p:nvPr>
            <p:ph type="ftr" sz="quarter" idx="11"/>
          </p:nvPr>
        </p:nvSpPr>
        <p:spPr>
          <a:ln/>
        </p:spPr>
        <p:txBody>
          <a:bodyPr/>
          <a:lstStyle>
            <a:lvl1pPr>
              <a:defRPr/>
            </a:lvl1pPr>
          </a:lstStyle>
          <a:p>
            <a:pPr>
              <a:defRPr/>
            </a:pPr>
            <a:endParaRPr lang="en-US"/>
          </a:p>
        </p:txBody>
      </p:sp>
      <p:sp>
        <p:nvSpPr>
          <p:cNvPr id="4" name="Rectangle 1034"/>
          <p:cNvSpPr>
            <a:spLocks noGrp="1" noChangeArrowheads="1"/>
          </p:cNvSpPr>
          <p:nvPr>
            <p:ph type="sldNum" sz="quarter" idx="12"/>
          </p:nvPr>
        </p:nvSpPr>
        <p:spPr>
          <a:ln/>
        </p:spPr>
        <p:txBody>
          <a:bodyPr/>
          <a:lstStyle>
            <a:lvl1pPr>
              <a:defRPr/>
            </a:lvl1pPr>
          </a:lstStyle>
          <a:p>
            <a:pPr>
              <a:defRPr/>
            </a:pPr>
            <a:fld id="{16F11705-6BC1-49EE-93F3-9938F53B3299}"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3C9E07C0-7529-4748-82F7-CE4030181685}"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32A9A45B-BC9A-49A3-89A1-C6AB85BC8B7C}"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p:cNvGrpSpPr>
            <a:grpSpLocks/>
          </p:cNvGrpSpPr>
          <p:nvPr/>
        </p:nvGrpSpPr>
        <p:grpSpPr bwMode="auto">
          <a:xfrm>
            <a:off x="0" y="0"/>
            <a:ext cx="9144000" cy="6858000"/>
            <a:chOff x="0" y="0"/>
            <a:chExt cx="5760" cy="4320"/>
          </a:xfrm>
        </p:grpSpPr>
        <p:sp>
          <p:nvSpPr>
            <p:cNvPr id="22531" name="Rectangle 1027"/>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22532" name="Rectangle 1028"/>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p>
          </p:txBody>
        </p:sp>
        <p:pic>
          <p:nvPicPr>
            <p:cNvPr id="2058" name="Picture 1029" descr="D:\FRONTPAGE THEMES\CONSTRUC\URBBANND.PNG"/>
            <p:cNvPicPr>
              <a:picLocks noChangeAspect="1" noChangeArrowheads="1"/>
            </p:cNvPicPr>
            <p:nvPr/>
          </p:nvPicPr>
          <p:blipFill>
            <a:blip r:embed="rId17" cstate="print"/>
            <a:srcRect t="66667"/>
            <a:stretch>
              <a:fillRect/>
            </a:stretch>
          </p:blipFill>
          <p:spPr bwMode="ltGray">
            <a:xfrm>
              <a:off x="0" y="0"/>
              <a:ext cx="5760" cy="192"/>
            </a:xfrm>
            <a:prstGeom prst="rect">
              <a:avLst/>
            </a:prstGeom>
            <a:noFill/>
            <a:ln w="9525">
              <a:noFill/>
              <a:miter lim="800000"/>
              <a:headEnd/>
              <a:tailEnd/>
            </a:ln>
          </p:spPr>
        </p:pic>
      </p:grpSp>
      <p:sp>
        <p:nvSpPr>
          <p:cNvPr id="22534" name="Rectangle 1030"/>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10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6" name="Rectangle 103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p>
        </p:txBody>
      </p:sp>
      <p:sp>
        <p:nvSpPr>
          <p:cNvPr id="22537" name="Rectangle 1033"/>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22538" name="Rectangle 1034"/>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6207F8D0-F153-4238-A390-EF149361EFE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30000"/>
        <a:buBlip>
          <a:blip r:embed="rId18"/>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w"/>
        <a:defRPr sz="2000">
          <a:solidFill>
            <a:schemeClr val="tx1"/>
          </a:solidFill>
          <a:latin typeface="+mn-lt"/>
        </a:defRPr>
      </a:lvl4pPr>
      <a:lvl5pPr marL="2057400" indent="-228600" algn="l" rtl="0" eaLnBrk="0" fontAlgn="base" hangingPunct="0">
        <a:spcBef>
          <a:spcPct val="20000"/>
        </a:spcBef>
        <a:spcAft>
          <a:spcPct val="0"/>
        </a:spcAft>
        <a:buSzPct val="115000"/>
        <a:buBlip>
          <a:blip r:embed="rId18"/>
        </a:buBlip>
        <a:defRPr sz="2000">
          <a:solidFill>
            <a:schemeClr val="tx1"/>
          </a:solidFill>
          <a:latin typeface="+mn-lt"/>
        </a:defRPr>
      </a:lvl5pPr>
      <a:lvl6pPr marL="2514600" indent="-228600" algn="l" rtl="0" fontAlgn="base">
        <a:spcBef>
          <a:spcPct val="20000"/>
        </a:spcBef>
        <a:spcAft>
          <a:spcPct val="0"/>
        </a:spcAft>
        <a:buSzPct val="115000"/>
        <a:buBlip>
          <a:blip r:embed="rId18"/>
        </a:buBlip>
        <a:defRPr sz="2000">
          <a:solidFill>
            <a:schemeClr val="tx1"/>
          </a:solidFill>
          <a:latin typeface="+mn-lt"/>
        </a:defRPr>
      </a:lvl6pPr>
      <a:lvl7pPr marL="2971800" indent="-228600" algn="l" rtl="0" fontAlgn="base">
        <a:spcBef>
          <a:spcPct val="20000"/>
        </a:spcBef>
        <a:spcAft>
          <a:spcPct val="0"/>
        </a:spcAft>
        <a:buSzPct val="115000"/>
        <a:buBlip>
          <a:blip r:embed="rId18"/>
        </a:buBlip>
        <a:defRPr sz="2000">
          <a:solidFill>
            <a:schemeClr val="tx1"/>
          </a:solidFill>
          <a:latin typeface="+mn-lt"/>
        </a:defRPr>
      </a:lvl7pPr>
      <a:lvl8pPr marL="3429000" indent="-228600" algn="l" rtl="0" fontAlgn="base">
        <a:spcBef>
          <a:spcPct val="20000"/>
        </a:spcBef>
        <a:spcAft>
          <a:spcPct val="0"/>
        </a:spcAft>
        <a:buSzPct val="115000"/>
        <a:buBlip>
          <a:blip r:embed="rId18"/>
        </a:buBlip>
        <a:defRPr sz="2000">
          <a:solidFill>
            <a:schemeClr val="tx1"/>
          </a:solidFill>
          <a:latin typeface="+mn-lt"/>
        </a:defRPr>
      </a:lvl8pPr>
      <a:lvl9pPr marL="3886200" indent="-228600" algn="l" rtl="0" fontAlgn="base">
        <a:spcBef>
          <a:spcPct val="20000"/>
        </a:spcBef>
        <a:spcAft>
          <a:spcPct val="0"/>
        </a:spcAft>
        <a:buSzPct val="115000"/>
        <a:buBlip>
          <a:blip r:embed="rId18"/>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algn="ctr" eaLnBrk="1" hangingPunct="1">
              <a:defRPr/>
            </a:pPr>
            <a:r>
              <a:rPr lang="en-US" sz="5400" smtClean="0">
                <a:latin typeface="Tempus Sans ITC" pitchFamily="82" charset="0"/>
              </a:rPr>
              <a:t>THE PRE-COLUMBIAN CIVILIZATIONS</a:t>
            </a:r>
          </a:p>
        </p:txBody>
      </p:sp>
      <p:sp>
        <p:nvSpPr>
          <p:cNvPr id="21507" name="Rectangle 3"/>
          <p:cNvSpPr>
            <a:spLocks noGrp="1" noChangeArrowheads="1"/>
          </p:cNvSpPr>
          <p:nvPr>
            <p:ph type="subTitle" idx="1"/>
          </p:nvPr>
        </p:nvSpPr>
        <p:spPr/>
        <p:txBody>
          <a:bodyPr/>
          <a:lstStyle/>
          <a:p>
            <a:pPr eaLnBrk="1" hangingPunct="1"/>
            <a:r>
              <a:rPr lang="en-US" smtClean="0">
                <a:solidFill>
                  <a:srgbClr val="FF0000"/>
                </a:solidFill>
                <a:latin typeface="Tempus Sans ITC" pitchFamily="82" charset="0"/>
              </a:rPr>
              <a:t>MAYA</a:t>
            </a:r>
            <a:r>
              <a:rPr lang="en-US" smtClean="0">
                <a:latin typeface="Tempus Sans ITC" pitchFamily="82" charset="0"/>
              </a:rPr>
              <a:t>	</a:t>
            </a:r>
            <a:r>
              <a:rPr lang="en-US" smtClean="0">
                <a:solidFill>
                  <a:schemeClr val="bg2"/>
                </a:solidFill>
                <a:latin typeface="Tempus Sans ITC" pitchFamily="82" charset="0"/>
              </a:rPr>
              <a:t>AZTEC</a:t>
            </a:r>
            <a:r>
              <a:rPr lang="en-US" smtClean="0">
                <a:latin typeface="Tempus Sans ITC" pitchFamily="82" charset="0"/>
              </a:rPr>
              <a:t>	INCA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ox(out)">
                                      <p:cBhvr>
                                        <p:cTn id="7" dur="500"/>
                                        <p:tgtEl>
                                          <p:spTgt spid="2150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dissolve">
                                      <p:cBhvr>
                                        <p:cTn id="12"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P spid="2150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1143000"/>
          </a:xfrm>
        </p:spPr>
        <p:txBody>
          <a:bodyPr/>
          <a:lstStyle/>
          <a:p>
            <a:r>
              <a:rPr lang="en-US" dirty="0" smtClean="0"/>
              <a:t>Mayan Calendar…</a:t>
            </a:r>
            <a:endParaRPr lang="en-US" dirty="0"/>
          </a:p>
        </p:txBody>
      </p:sp>
      <p:sp>
        <p:nvSpPr>
          <p:cNvPr id="3" name="TextBox 2"/>
          <p:cNvSpPr txBox="1"/>
          <p:nvPr/>
        </p:nvSpPr>
        <p:spPr>
          <a:xfrm>
            <a:off x="304800" y="1600201"/>
            <a:ext cx="4114800" cy="4893647"/>
          </a:xfrm>
          <a:prstGeom prst="rect">
            <a:avLst/>
          </a:prstGeom>
          <a:noFill/>
        </p:spPr>
        <p:txBody>
          <a:bodyPr wrap="square" rtlCol="0">
            <a:spAutoFit/>
          </a:bodyPr>
          <a:lstStyle/>
          <a:p>
            <a:r>
              <a:rPr lang="en-US" dirty="0" smtClean="0"/>
              <a:t>This is the Mayan Temple of </a:t>
            </a:r>
            <a:r>
              <a:rPr lang="en-US" dirty="0" err="1" smtClean="0"/>
              <a:t>Kukulcan</a:t>
            </a:r>
            <a:r>
              <a:rPr lang="en-US" dirty="0" smtClean="0"/>
              <a:t> at </a:t>
            </a:r>
            <a:r>
              <a:rPr lang="en-US" dirty="0" err="1" smtClean="0"/>
              <a:t>Chichen</a:t>
            </a:r>
            <a:r>
              <a:rPr lang="en-US" dirty="0" smtClean="0"/>
              <a:t> Itza. The Temple of </a:t>
            </a:r>
            <a:r>
              <a:rPr lang="en-US" dirty="0" err="1" smtClean="0"/>
              <a:t>Kukulcan</a:t>
            </a:r>
            <a:r>
              <a:rPr lang="en-US" dirty="0" smtClean="0"/>
              <a:t> is said to be a physical embodiment of the Mayan Calendar. For instance, there are 91 steps on each of the four sides of the pyramid (totaling 364) plus the top platform giving us 365 to match the days of a solar year. Other representations of time exist within the construction of the pyramid.</a:t>
            </a:r>
            <a:endParaRPr lang="en-US" dirty="0"/>
          </a:p>
        </p:txBody>
      </p:sp>
      <p:pic>
        <p:nvPicPr>
          <p:cNvPr id="46082" name="Picture 2"/>
          <p:cNvPicPr>
            <a:picLocks noChangeAspect="1" noChangeArrowheads="1"/>
          </p:cNvPicPr>
          <p:nvPr/>
        </p:nvPicPr>
        <p:blipFill>
          <a:blip r:embed="rId2" cstate="print"/>
          <a:srcRect/>
          <a:stretch>
            <a:fillRect/>
          </a:stretch>
        </p:blipFill>
        <p:spPr bwMode="auto">
          <a:xfrm>
            <a:off x="4547016" y="457200"/>
            <a:ext cx="4596984" cy="304800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5486400" y="3810000"/>
            <a:ext cx="2857500" cy="2705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z.about.com/d/architecture/1/0/D/l/ChichenItza01.jpg"/>
          <p:cNvPicPr>
            <a:picLocks noChangeAspect="1" noChangeArrowheads="1"/>
          </p:cNvPicPr>
          <p:nvPr/>
        </p:nvPicPr>
        <p:blipFill>
          <a:blip r:embed="rId3" cstate="print"/>
          <a:srcRect/>
          <a:stretch>
            <a:fillRect/>
          </a:stretch>
        </p:blipFill>
        <p:spPr bwMode="auto">
          <a:xfrm>
            <a:off x="-457200" y="-228600"/>
            <a:ext cx="10728325" cy="8047038"/>
          </a:xfrm>
          <a:prstGeom prst="rect">
            <a:avLst/>
          </a:prstGeom>
          <a:noFill/>
          <a:ln w="9525">
            <a:noFill/>
            <a:miter lim="800000"/>
            <a:headEnd/>
            <a:tailEnd/>
          </a:ln>
        </p:spPr>
      </p:pic>
      <p:sp>
        <p:nvSpPr>
          <p:cNvPr id="2" name="Title 1"/>
          <p:cNvSpPr>
            <a:spLocks noGrp="1"/>
          </p:cNvSpPr>
          <p:nvPr>
            <p:ph type="title"/>
          </p:nvPr>
        </p:nvSpPr>
        <p:spPr>
          <a:xfrm>
            <a:off x="0" y="0"/>
            <a:ext cx="7772400" cy="533400"/>
          </a:xfrm>
        </p:spPr>
        <p:txBody>
          <a:bodyPr/>
          <a:lstStyle/>
          <a:p>
            <a:pPr eaLnBrk="1" hangingPunct="1">
              <a:defRPr/>
            </a:pPr>
            <a:r>
              <a:rPr lang="en-US" dirty="0" smtClean="0"/>
              <a:t>Mayan Mysteries</a:t>
            </a:r>
          </a:p>
        </p:txBody>
      </p:sp>
      <p:sp>
        <p:nvSpPr>
          <p:cNvPr id="4" name="Text Placeholder 3"/>
          <p:cNvSpPr>
            <a:spLocks noGrp="1"/>
          </p:cNvSpPr>
          <p:nvPr>
            <p:ph type="body" sz="half" idx="2"/>
          </p:nvPr>
        </p:nvSpPr>
        <p:spPr>
          <a:xfrm>
            <a:off x="3733800" y="0"/>
            <a:ext cx="3276600" cy="6553200"/>
          </a:xfrm>
        </p:spPr>
        <p:txBody>
          <a:bodyPr/>
          <a:lstStyle/>
          <a:p>
            <a:pPr eaLnBrk="1" hangingPunct="1"/>
            <a:r>
              <a:rPr lang="en-US" sz="2400" b="1" dirty="0" smtClean="0">
                <a:solidFill>
                  <a:srgbClr val="00B050"/>
                </a:solidFill>
              </a:rPr>
              <a:t>The ancient Mayans were some of the most advanced of all ancient cultures. What happened to them is one of the great mysteries of today. They originated around 2600 B.C. in the area of Mexico known as the Yucatan and began its decline around A.D. 900 for reasons that are still unknown. . Their civilization extended into Guatemala. </a:t>
            </a:r>
            <a:endParaRPr lang="en-US" sz="2400" dirty="0" smtClean="0">
              <a:solidFill>
                <a:srgbClr val="00B050"/>
              </a:solidFill>
            </a:endParaRPr>
          </a:p>
        </p:txBody>
      </p:sp>
      <p:sp>
        <p:nvSpPr>
          <p:cNvPr id="5" name="TextBox 4"/>
          <p:cNvSpPr txBox="1"/>
          <p:nvPr/>
        </p:nvSpPr>
        <p:spPr>
          <a:xfrm>
            <a:off x="6781800" y="0"/>
            <a:ext cx="3124200" cy="6740307"/>
          </a:xfrm>
          <a:prstGeom prst="rect">
            <a:avLst/>
          </a:prstGeom>
          <a:noFill/>
        </p:spPr>
        <p:txBody>
          <a:bodyPr wrap="square">
            <a:spAutoFit/>
          </a:bodyPr>
          <a:lstStyle/>
          <a:p>
            <a:pPr>
              <a:defRPr/>
            </a:pPr>
            <a:r>
              <a:rPr lang="en-US" b="1" dirty="0">
                <a:solidFill>
                  <a:schemeClr val="bg2"/>
                </a:solidFill>
                <a:latin typeface="+mn-lt"/>
              </a:rPr>
              <a:t>They were farmers and architects who built magnificent temples, extravagant pyramids, and wondrous observatories, all without metal tools, beasts of burden, or even the wheel. They were able to construct vast cities with an amazingly accurate architectural precision.  How they accomplished these feats are a mystery to historians and scholars alike. </a:t>
            </a:r>
            <a:endParaRPr lang="en-US" dirty="0">
              <a:solidFill>
                <a:schemeClr val="bg2"/>
              </a:solidFill>
              <a:latin typeface="+mn-lt"/>
            </a:endParaRPr>
          </a:p>
        </p:txBody>
      </p:sp>
      <p:sp>
        <p:nvSpPr>
          <p:cNvPr id="7" name="TextBox 6"/>
          <p:cNvSpPr txBox="1"/>
          <p:nvPr/>
        </p:nvSpPr>
        <p:spPr>
          <a:xfrm>
            <a:off x="457200" y="381001"/>
            <a:ext cx="3352800" cy="6001643"/>
          </a:xfrm>
          <a:prstGeom prst="rect">
            <a:avLst/>
          </a:prstGeom>
          <a:noFill/>
        </p:spPr>
        <p:txBody>
          <a:bodyPr wrap="square">
            <a:spAutoFit/>
          </a:bodyPr>
          <a:lstStyle/>
          <a:p>
            <a:pPr>
              <a:defRPr/>
            </a:pPr>
            <a:r>
              <a:rPr lang="en-US" b="1" dirty="0">
                <a:solidFill>
                  <a:srgbClr val="FF0000"/>
                </a:solidFill>
                <a:latin typeface="+mn-lt"/>
              </a:rPr>
              <a:t>Some scholars have called them "the Greeks of the New World." All these wonderful things happened while Europe struggled through the Dark Ages. They were also fine artists, goldsmiths, and coppersmiths. They are believed to be some of the earliest astronomers. They understood mathematics and were the first to recognize the need for "zero" in figuring large numbers. </a:t>
            </a:r>
            <a:endParaRPr lang="en-US" dirty="0">
              <a:solidFill>
                <a:srgbClr val="FF0000"/>
              </a:solidFill>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0" nodeType="clickEffect">
                                  <p:stCondLst>
                                    <p:cond delay="0"/>
                                  </p:stCondLst>
                                  <p:childTnLst>
                                    <p:animEffect transition="out" filter="dissolve">
                                      <p:cBhvr>
                                        <p:cTn id="13" dur="500"/>
                                        <p:tgtEl>
                                          <p:spTgt spid="4">
                                            <p:txEl>
                                              <p:pRg st="0" end="0"/>
                                            </p:txEl>
                                          </p:spTgt>
                                        </p:tgtEl>
                                      </p:cBhvr>
                                    </p:animEffect>
                                    <p:set>
                                      <p:cBhvr>
                                        <p:cTn id="14" dur="1" fill="hold">
                                          <p:stCondLst>
                                            <p:cond delay="499"/>
                                          </p:stCondLst>
                                        </p:cTn>
                                        <p:tgtEl>
                                          <p:spTgt spid="4">
                                            <p:txEl>
                                              <p:pRg st="0" end="0"/>
                                            </p:txEl>
                                          </p:spTgt>
                                        </p:tgtEl>
                                        <p:attrNameLst>
                                          <p:attrName>style.visibility</p:attrName>
                                        </p:attrNameLst>
                                      </p:cBhvr>
                                      <p:to>
                                        <p:strVal val="hidden"/>
                                      </p:to>
                                    </p:set>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7">
                                            <p:txEl>
                                              <p:pRg st="0" end="0"/>
                                            </p:txEl>
                                          </p:spTgt>
                                        </p:tgtEl>
                                      </p:cBhvr>
                                    </p:animEffect>
                                    <p:set>
                                      <p:cBhvr>
                                        <p:cTn id="36"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en-US" sz="7200" b="1" smtClean="0">
                <a:solidFill>
                  <a:srgbClr val="FF0000"/>
                </a:solidFill>
                <a:effectLst>
                  <a:outerShdw blurRad="38100" dist="38100" dir="2700000" algn="tl">
                    <a:srgbClr val="000000"/>
                  </a:outerShdw>
                </a:effectLst>
                <a:latin typeface="Tempus Sans ITC" pitchFamily="82" charset="0"/>
              </a:rPr>
              <a:t>THE AZTECS</a:t>
            </a:r>
          </a:p>
        </p:txBody>
      </p:sp>
      <p:pic>
        <p:nvPicPr>
          <p:cNvPr id="14339" name="Picture 5" descr="C:\WINDOWS\Application Data\Microsoft\Media Catalog\Downloaded Clips\cl49\j0183508.wmf"/>
          <p:cNvPicPr>
            <a:picLocks noGrp="1" noChangeAspect="1" noChangeArrowheads="1"/>
          </p:cNvPicPr>
          <p:nvPr>
            <p:ph type="clipArt" sz="half" idx="1"/>
          </p:nvPr>
        </p:nvPicPr>
        <p:blipFill>
          <a:blip r:embed="rId3" cstate="print"/>
          <a:srcRect/>
          <a:stretch>
            <a:fillRect/>
          </a:stretch>
        </p:blipFill>
        <p:spPr>
          <a:xfrm>
            <a:off x="2667000" y="1676400"/>
            <a:ext cx="3471863" cy="4648200"/>
          </a:xfr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533400"/>
            <a:ext cx="8382000" cy="1143000"/>
          </a:xfrm>
        </p:spPr>
        <p:txBody>
          <a:bodyPr/>
          <a:lstStyle/>
          <a:p>
            <a:pPr eaLnBrk="1" hangingPunct="1">
              <a:defRPr/>
            </a:pPr>
            <a:r>
              <a:rPr lang="en-US" sz="4800" b="1" smtClean="0">
                <a:solidFill>
                  <a:srgbClr val="FF0000"/>
                </a:solidFill>
                <a:effectLst>
                  <a:outerShdw blurRad="38100" dist="38100" dir="2700000" algn="tl">
                    <a:srgbClr val="000000"/>
                  </a:outerShdw>
                </a:effectLst>
                <a:latin typeface="Tempus Sans ITC" pitchFamily="82" charset="0"/>
              </a:rPr>
              <a:t>Where were the Aztecs located</a:t>
            </a:r>
          </a:p>
        </p:txBody>
      </p:sp>
      <p:sp>
        <p:nvSpPr>
          <p:cNvPr id="15363" name="Rectangle 3"/>
          <p:cNvSpPr>
            <a:spLocks noGrp="1" noChangeArrowheads="1"/>
          </p:cNvSpPr>
          <p:nvPr>
            <p:ph type="body" sz="half" idx="1"/>
          </p:nvPr>
        </p:nvSpPr>
        <p:spPr/>
        <p:txBody>
          <a:bodyPr/>
          <a:lstStyle/>
          <a:p>
            <a:pPr eaLnBrk="1" hangingPunct="1"/>
            <a:r>
              <a:rPr lang="en-US" sz="2400" dirty="0" smtClean="0"/>
              <a:t>The Aztecs were located throughout Mexico</a:t>
            </a:r>
          </a:p>
          <a:p>
            <a:pPr eaLnBrk="1" hangingPunct="1"/>
            <a:r>
              <a:rPr lang="en-US" sz="2400" dirty="0" smtClean="0"/>
              <a:t>The capital city, Tenochtitlan, now lies below Mexico city</a:t>
            </a:r>
          </a:p>
          <a:p>
            <a:pPr eaLnBrk="1" hangingPunct="1"/>
            <a:r>
              <a:rPr lang="en-US" sz="2400" dirty="0" smtClean="0"/>
              <a:t>The Aztecs began entering Mexico around 1100 A.D.</a:t>
            </a:r>
          </a:p>
          <a:p>
            <a:pPr eaLnBrk="1" hangingPunct="1"/>
            <a:r>
              <a:rPr lang="en-US" sz="2400" dirty="0" smtClean="0"/>
              <a:t>By 1400, the empire had over 5 million people</a:t>
            </a:r>
          </a:p>
          <a:p>
            <a:pPr eaLnBrk="1" hangingPunct="1"/>
            <a:r>
              <a:rPr lang="en-US" sz="2400" dirty="0" smtClean="0"/>
              <a:t>The fall of the Aztecs was around 1522 A.D. By Cortez</a:t>
            </a:r>
          </a:p>
        </p:txBody>
      </p:sp>
      <p:pic>
        <p:nvPicPr>
          <p:cNvPr id="5121" name="Picture 1"/>
          <p:cNvPicPr>
            <a:picLocks noGrp="1" noChangeAspect="1" noChangeArrowheads="1"/>
          </p:cNvPicPr>
          <p:nvPr>
            <p:ph type="clipArt" sz="half" idx="2"/>
          </p:nvPr>
        </p:nvPicPr>
        <p:blipFill>
          <a:blip r:embed="rId3" cstate="print"/>
          <a:srcRect/>
          <a:stretch>
            <a:fillRect/>
          </a:stretch>
        </p:blipFill>
        <p:spPr bwMode="auto">
          <a:xfrm>
            <a:off x="4495800" y="2057400"/>
            <a:ext cx="4466832" cy="367188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8686800" cy="762000"/>
          </a:xfrm>
        </p:spPr>
        <p:txBody>
          <a:bodyPr/>
          <a:lstStyle/>
          <a:p>
            <a:pPr eaLnBrk="1" hangingPunct="1">
              <a:defRPr/>
            </a:pPr>
            <a:r>
              <a:rPr lang="en-US" b="1" smtClean="0">
                <a:solidFill>
                  <a:srgbClr val="FF0000"/>
                </a:solidFill>
                <a:effectLst>
                  <a:outerShdw blurRad="38100" dist="38100" dir="2700000" algn="tl">
                    <a:srgbClr val="000000"/>
                  </a:outerShdw>
                </a:effectLst>
                <a:latin typeface="Tempus Sans ITC" pitchFamily="82" charset="0"/>
              </a:rPr>
              <a:t>How was Aztec society structured?</a:t>
            </a:r>
          </a:p>
        </p:txBody>
      </p:sp>
      <p:grpSp>
        <p:nvGrpSpPr>
          <p:cNvPr id="16387" name="Group 108"/>
          <p:cNvGrpSpPr>
            <a:grpSpLocks/>
          </p:cNvGrpSpPr>
          <p:nvPr/>
        </p:nvGrpSpPr>
        <p:grpSpPr bwMode="auto">
          <a:xfrm>
            <a:off x="381000" y="1295400"/>
            <a:ext cx="7773988" cy="3733800"/>
            <a:chOff x="240" y="816"/>
            <a:chExt cx="4897" cy="2690"/>
          </a:xfrm>
        </p:grpSpPr>
        <p:sp>
          <p:nvSpPr>
            <p:cNvPr id="16389" name="Rectangle 12"/>
            <p:cNvSpPr>
              <a:spLocks noChangeArrowheads="1"/>
            </p:cNvSpPr>
            <p:nvPr/>
          </p:nvSpPr>
          <p:spPr bwMode="auto">
            <a:xfrm>
              <a:off x="2688" y="2857"/>
              <a:ext cx="2448" cy="648"/>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1800">
                <a:solidFill>
                  <a:srgbClr val="FF0000"/>
                </a:solidFill>
                <a:latin typeface="Tempus Sans ITC" pitchFamily="82" charset="0"/>
              </a:endParaRPr>
            </a:p>
          </p:txBody>
        </p:sp>
        <p:sp>
          <p:nvSpPr>
            <p:cNvPr id="16390" name="Rectangle 11"/>
            <p:cNvSpPr>
              <a:spLocks noChangeArrowheads="1"/>
            </p:cNvSpPr>
            <p:nvPr/>
          </p:nvSpPr>
          <p:spPr bwMode="auto">
            <a:xfrm>
              <a:off x="240" y="2857"/>
              <a:ext cx="2448" cy="648"/>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r>
                <a:rPr lang="en-US" sz="3200">
                  <a:solidFill>
                    <a:srgbClr val="FF0000"/>
                  </a:solidFill>
                  <a:latin typeface="Tempus Sans ITC" pitchFamily="82" charset="0"/>
                </a:rPr>
                <a:t>Farmers</a:t>
              </a:r>
            </a:p>
            <a:p>
              <a:pPr algn="ctr">
                <a:spcBef>
                  <a:spcPct val="20000"/>
                </a:spcBef>
                <a:buClr>
                  <a:schemeClr val="accent1"/>
                </a:buClr>
                <a:buSzPct val="80000"/>
                <a:buFont typeface="Wingdings" pitchFamily="2" charset="2"/>
                <a:buNone/>
              </a:pPr>
              <a:r>
                <a:rPr lang="en-US" sz="1800">
                  <a:solidFill>
                    <a:srgbClr val="FF0000"/>
                  </a:solidFill>
                  <a:latin typeface="Tempus Sans ITC" pitchFamily="82" charset="0"/>
                </a:rPr>
                <a:t>Made up most of the population</a:t>
              </a:r>
            </a:p>
          </p:txBody>
        </p:sp>
        <p:sp>
          <p:nvSpPr>
            <p:cNvPr id="16391" name="Rectangle 10"/>
            <p:cNvSpPr>
              <a:spLocks noChangeArrowheads="1"/>
            </p:cNvSpPr>
            <p:nvPr/>
          </p:nvSpPr>
          <p:spPr bwMode="auto">
            <a:xfrm>
              <a:off x="2688" y="2209"/>
              <a:ext cx="2448" cy="648"/>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r>
                <a:rPr lang="en-US" sz="2800">
                  <a:solidFill>
                    <a:srgbClr val="FF0000"/>
                  </a:solidFill>
                  <a:latin typeface="Tempus Sans ITC" pitchFamily="82" charset="0"/>
                </a:rPr>
                <a:t>Artisans</a:t>
              </a:r>
            </a:p>
            <a:p>
              <a:pPr algn="ctr">
                <a:spcBef>
                  <a:spcPct val="20000"/>
                </a:spcBef>
                <a:buClr>
                  <a:schemeClr val="accent1"/>
                </a:buClr>
                <a:buSzPct val="80000"/>
                <a:buFont typeface="Wingdings" pitchFamily="2" charset="2"/>
                <a:buNone/>
              </a:pPr>
              <a:r>
                <a:rPr lang="en-US" sz="1800">
                  <a:solidFill>
                    <a:srgbClr val="FF0000"/>
                  </a:solidFill>
                  <a:latin typeface="Tempus Sans ITC" pitchFamily="82" charset="0"/>
                </a:rPr>
                <a:t>Passed skills onto their children</a:t>
              </a:r>
            </a:p>
          </p:txBody>
        </p:sp>
        <p:sp>
          <p:nvSpPr>
            <p:cNvPr id="16392" name="Rectangle 9"/>
            <p:cNvSpPr>
              <a:spLocks noChangeArrowheads="1"/>
            </p:cNvSpPr>
            <p:nvPr/>
          </p:nvSpPr>
          <p:spPr bwMode="auto">
            <a:xfrm>
              <a:off x="240" y="2209"/>
              <a:ext cx="2448" cy="648"/>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r>
                <a:rPr lang="en-US" sz="3200">
                  <a:solidFill>
                    <a:srgbClr val="FF0000"/>
                  </a:solidFill>
                  <a:latin typeface="Tempus Sans ITC" pitchFamily="82" charset="0"/>
                </a:rPr>
                <a:t>Merchants</a:t>
              </a:r>
            </a:p>
            <a:p>
              <a:pPr algn="ctr">
                <a:spcBef>
                  <a:spcPct val="20000"/>
                </a:spcBef>
                <a:buClr>
                  <a:schemeClr val="accent1"/>
                </a:buClr>
                <a:buSzPct val="80000"/>
                <a:buFont typeface="Wingdings" pitchFamily="2" charset="2"/>
                <a:buNone/>
              </a:pPr>
              <a:r>
                <a:rPr lang="en-US" sz="1800">
                  <a:solidFill>
                    <a:srgbClr val="FF0000"/>
                  </a:solidFill>
                  <a:latin typeface="Tempus Sans ITC" pitchFamily="82" charset="0"/>
                </a:rPr>
                <a:t>Often acted as spies for the empire</a:t>
              </a:r>
            </a:p>
          </p:txBody>
        </p:sp>
        <p:sp>
          <p:nvSpPr>
            <p:cNvPr id="16393" name="Rectangle 8"/>
            <p:cNvSpPr>
              <a:spLocks noChangeArrowheads="1"/>
            </p:cNvSpPr>
            <p:nvPr/>
          </p:nvSpPr>
          <p:spPr bwMode="auto">
            <a:xfrm>
              <a:off x="2688" y="1464"/>
              <a:ext cx="2448" cy="745"/>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r>
                <a:rPr lang="en-US" sz="2800" dirty="0">
                  <a:solidFill>
                    <a:srgbClr val="FF0000"/>
                  </a:solidFill>
                  <a:latin typeface="Tempus Sans ITC" pitchFamily="82" charset="0"/>
                </a:rPr>
                <a:t>Nobles</a:t>
              </a:r>
            </a:p>
            <a:p>
              <a:pPr algn="ctr">
                <a:spcBef>
                  <a:spcPct val="20000"/>
                </a:spcBef>
                <a:buClr>
                  <a:schemeClr val="accent1"/>
                </a:buClr>
                <a:buSzPct val="80000"/>
                <a:buFont typeface="Wingdings" pitchFamily="2" charset="2"/>
                <a:buNone/>
              </a:pPr>
              <a:r>
                <a:rPr lang="en-US" sz="1600" dirty="0">
                  <a:solidFill>
                    <a:srgbClr val="FF0000"/>
                  </a:solidFill>
                  <a:latin typeface="Tempus Sans ITC" pitchFamily="82" charset="0"/>
                </a:rPr>
                <a:t>Served as officials, judges, and governors</a:t>
              </a:r>
            </a:p>
          </p:txBody>
        </p:sp>
        <p:sp>
          <p:nvSpPr>
            <p:cNvPr id="16394" name="Rectangle 7"/>
            <p:cNvSpPr>
              <a:spLocks noChangeArrowheads="1"/>
            </p:cNvSpPr>
            <p:nvPr/>
          </p:nvSpPr>
          <p:spPr bwMode="auto">
            <a:xfrm>
              <a:off x="240" y="1464"/>
              <a:ext cx="2448" cy="724"/>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r>
                <a:rPr lang="en-US" sz="3200" dirty="0">
                  <a:solidFill>
                    <a:srgbClr val="FF0000"/>
                  </a:solidFill>
                  <a:latin typeface="Tempus Sans ITC" pitchFamily="82" charset="0"/>
                </a:rPr>
                <a:t>Priests</a:t>
              </a:r>
            </a:p>
            <a:p>
              <a:pPr algn="ctr">
                <a:spcBef>
                  <a:spcPct val="20000"/>
                </a:spcBef>
                <a:buClr>
                  <a:schemeClr val="accent1"/>
                </a:buClr>
                <a:buSzPct val="80000"/>
                <a:buFont typeface="Wingdings" pitchFamily="2" charset="2"/>
                <a:buNone/>
              </a:pPr>
              <a:r>
                <a:rPr lang="en-US" sz="1600" dirty="0">
                  <a:solidFill>
                    <a:srgbClr val="FF0000"/>
                  </a:solidFill>
                  <a:latin typeface="Tempus Sans ITC" pitchFamily="82" charset="0"/>
                </a:rPr>
                <a:t>Performed rituals, gave advice, and ran schools</a:t>
              </a:r>
            </a:p>
          </p:txBody>
        </p:sp>
        <p:sp>
          <p:nvSpPr>
            <p:cNvPr id="16395" name="Rectangle 6"/>
            <p:cNvSpPr>
              <a:spLocks noChangeArrowheads="1"/>
            </p:cNvSpPr>
            <p:nvPr/>
          </p:nvSpPr>
          <p:spPr bwMode="auto">
            <a:xfrm>
              <a:off x="2688" y="816"/>
              <a:ext cx="2448" cy="648"/>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a:solidFill>
                  <a:schemeClr val="bg2"/>
                </a:solidFill>
                <a:latin typeface="Tempus Sans ITC" pitchFamily="82" charset="0"/>
              </a:endParaRPr>
            </a:p>
          </p:txBody>
        </p:sp>
        <p:sp>
          <p:nvSpPr>
            <p:cNvPr id="16396" name="Rectangle 5"/>
            <p:cNvSpPr>
              <a:spLocks noChangeArrowheads="1"/>
            </p:cNvSpPr>
            <p:nvPr/>
          </p:nvSpPr>
          <p:spPr bwMode="auto">
            <a:xfrm>
              <a:off x="240" y="816"/>
              <a:ext cx="2448" cy="648"/>
            </a:xfrm>
            <a:prstGeom prst="rect">
              <a:avLst/>
            </a:prstGeom>
            <a:solidFill>
              <a:schemeClr val="tx2"/>
            </a:solidFill>
            <a:ln w="9525">
              <a:noFill/>
              <a:miter lim="800000"/>
              <a:headEnd/>
              <a:tailEnd/>
            </a:ln>
          </p:spPr>
          <p:txBody>
            <a:bodyPr/>
            <a:lstStyle/>
            <a:p>
              <a:pPr algn="ctr">
                <a:spcBef>
                  <a:spcPct val="20000"/>
                </a:spcBef>
                <a:buClr>
                  <a:schemeClr val="accent1"/>
                </a:buClr>
                <a:buSzPct val="80000"/>
                <a:buFont typeface="Wingdings" pitchFamily="2" charset="2"/>
                <a:buNone/>
              </a:pPr>
              <a:r>
                <a:rPr lang="en-US" sz="3200">
                  <a:solidFill>
                    <a:srgbClr val="FF0000"/>
                  </a:solidFill>
                  <a:latin typeface="Tempus Sans ITC" pitchFamily="82" charset="0"/>
                </a:rPr>
                <a:t>Emperor</a:t>
              </a:r>
            </a:p>
            <a:p>
              <a:pPr algn="ctr">
                <a:spcBef>
                  <a:spcPct val="20000"/>
                </a:spcBef>
                <a:buClr>
                  <a:schemeClr val="accent1"/>
                </a:buClr>
                <a:buSzPct val="80000"/>
                <a:buFont typeface="Wingdings" pitchFamily="2" charset="2"/>
                <a:buNone/>
              </a:pPr>
              <a:r>
                <a:rPr lang="en-US" sz="1800">
                  <a:solidFill>
                    <a:srgbClr val="FF0000"/>
                  </a:solidFill>
                  <a:latin typeface="Tempus Sans ITC" pitchFamily="82" charset="0"/>
                </a:rPr>
                <a:t>Chosen by nobles &amp; priests</a:t>
              </a:r>
            </a:p>
          </p:txBody>
        </p:sp>
        <p:sp>
          <p:nvSpPr>
            <p:cNvPr id="16397" name="Line 14"/>
            <p:cNvSpPr>
              <a:spLocks noChangeShapeType="1"/>
            </p:cNvSpPr>
            <p:nvPr/>
          </p:nvSpPr>
          <p:spPr bwMode="auto">
            <a:xfrm>
              <a:off x="240" y="1464"/>
              <a:ext cx="4896" cy="1"/>
            </a:xfrm>
            <a:prstGeom prst="line">
              <a:avLst/>
            </a:prstGeom>
            <a:noFill/>
            <a:ln w="38100">
              <a:solidFill>
                <a:schemeClr val="bg2"/>
              </a:solidFill>
              <a:round/>
              <a:headEnd/>
              <a:tailEnd/>
            </a:ln>
          </p:spPr>
          <p:txBody>
            <a:bodyPr wrap="none"/>
            <a:lstStyle/>
            <a:p>
              <a:endParaRPr lang="en-US"/>
            </a:p>
          </p:txBody>
        </p:sp>
        <p:sp>
          <p:nvSpPr>
            <p:cNvPr id="16398" name="Line 15"/>
            <p:cNvSpPr>
              <a:spLocks noChangeShapeType="1"/>
            </p:cNvSpPr>
            <p:nvPr/>
          </p:nvSpPr>
          <p:spPr bwMode="auto">
            <a:xfrm>
              <a:off x="240" y="2209"/>
              <a:ext cx="4896" cy="1"/>
            </a:xfrm>
            <a:prstGeom prst="line">
              <a:avLst/>
            </a:prstGeom>
            <a:noFill/>
            <a:ln w="38100">
              <a:solidFill>
                <a:schemeClr val="bg2"/>
              </a:solidFill>
              <a:round/>
              <a:headEnd/>
              <a:tailEnd/>
            </a:ln>
          </p:spPr>
          <p:txBody>
            <a:bodyPr wrap="none"/>
            <a:lstStyle/>
            <a:p>
              <a:endParaRPr lang="en-US"/>
            </a:p>
          </p:txBody>
        </p:sp>
        <p:sp>
          <p:nvSpPr>
            <p:cNvPr id="16399" name="Line 16"/>
            <p:cNvSpPr>
              <a:spLocks noChangeShapeType="1"/>
            </p:cNvSpPr>
            <p:nvPr/>
          </p:nvSpPr>
          <p:spPr bwMode="auto">
            <a:xfrm>
              <a:off x="240" y="2857"/>
              <a:ext cx="4896" cy="1"/>
            </a:xfrm>
            <a:prstGeom prst="line">
              <a:avLst/>
            </a:prstGeom>
            <a:noFill/>
            <a:ln w="38100">
              <a:solidFill>
                <a:schemeClr val="bg2"/>
              </a:solidFill>
              <a:round/>
              <a:headEnd/>
              <a:tailEnd/>
            </a:ln>
          </p:spPr>
          <p:txBody>
            <a:bodyPr wrap="none"/>
            <a:lstStyle/>
            <a:p>
              <a:endParaRPr lang="en-US"/>
            </a:p>
          </p:txBody>
        </p:sp>
        <p:sp>
          <p:nvSpPr>
            <p:cNvPr id="16400" name="Line 13"/>
            <p:cNvSpPr>
              <a:spLocks noChangeShapeType="1"/>
            </p:cNvSpPr>
            <p:nvPr/>
          </p:nvSpPr>
          <p:spPr bwMode="auto">
            <a:xfrm>
              <a:off x="240" y="816"/>
              <a:ext cx="4896" cy="1"/>
            </a:xfrm>
            <a:prstGeom prst="line">
              <a:avLst/>
            </a:prstGeom>
            <a:noFill/>
            <a:ln w="38100" cap="sq">
              <a:solidFill>
                <a:schemeClr val="bg2"/>
              </a:solidFill>
              <a:round/>
              <a:headEnd/>
              <a:tailEnd/>
            </a:ln>
          </p:spPr>
          <p:txBody>
            <a:bodyPr wrap="none"/>
            <a:lstStyle/>
            <a:p>
              <a:endParaRPr lang="en-US"/>
            </a:p>
          </p:txBody>
        </p:sp>
        <p:sp>
          <p:nvSpPr>
            <p:cNvPr id="16401" name="Line 18"/>
            <p:cNvSpPr>
              <a:spLocks noChangeShapeType="1"/>
            </p:cNvSpPr>
            <p:nvPr/>
          </p:nvSpPr>
          <p:spPr bwMode="auto">
            <a:xfrm>
              <a:off x="240" y="816"/>
              <a:ext cx="1" cy="2689"/>
            </a:xfrm>
            <a:prstGeom prst="line">
              <a:avLst/>
            </a:prstGeom>
            <a:noFill/>
            <a:ln w="38100" cap="sq">
              <a:solidFill>
                <a:schemeClr val="bg2"/>
              </a:solidFill>
              <a:round/>
              <a:headEnd/>
              <a:tailEnd/>
            </a:ln>
          </p:spPr>
          <p:txBody>
            <a:bodyPr wrap="none"/>
            <a:lstStyle/>
            <a:p>
              <a:endParaRPr lang="en-US"/>
            </a:p>
          </p:txBody>
        </p:sp>
        <p:sp>
          <p:nvSpPr>
            <p:cNvPr id="16402" name="Line 20"/>
            <p:cNvSpPr>
              <a:spLocks noChangeShapeType="1"/>
            </p:cNvSpPr>
            <p:nvPr/>
          </p:nvSpPr>
          <p:spPr bwMode="auto">
            <a:xfrm>
              <a:off x="5136" y="816"/>
              <a:ext cx="1" cy="2689"/>
            </a:xfrm>
            <a:prstGeom prst="line">
              <a:avLst/>
            </a:prstGeom>
            <a:noFill/>
            <a:ln w="38100" cap="sq">
              <a:solidFill>
                <a:schemeClr val="bg2"/>
              </a:solidFill>
              <a:round/>
              <a:headEnd/>
              <a:tailEnd/>
            </a:ln>
          </p:spPr>
          <p:txBody>
            <a:bodyPr wrap="none"/>
            <a:lstStyle/>
            <a:p>
              <a:endParaRPr lang="en-US"/>
            </a:p>
          </p:txBody>
        </p:sp>
        <p:sp>
          <p:nvSpPr>
            <p:cNvPr id="16403" name="Line 17"/>
            <p:cNvSpPr>
              <a:spLocks noChangeShapeType="1"/>
            </p:cNvSpPr>
            <p:nvPr/>
          </p:nvSpPr>
          <p:spPr bwMode="auto">
            <a:xfrm>
              <a:off x="240" y="3505"/>
              <a:ext cx="4896" cy="1"/>
            </a:xfrm>
            <a:prstGeom prst="line">
              <a:avLst/>
            </a:prstGeom>
            <a:noFill/>
            <a:ln w="38100" cap="sq">
              <a:solidFill>
                <a:schemeClr val="bg2"/>
              </a:solidFill>
              <a:round/>
              <a:headEnd/>
              <a:tailEnd/>
            </a:ln>
          </p:spPr>
          <p:txBody>
            <a:bodyPr wrap="none"/>
            <a:lstStyle/>
            <a:p>
              <a:endParaRPr lang="en-US"/>
            </a:p>
          </p:txBody>
        </p:sp>
      </p:grpSp>
      <p:sp>
        <p:nvSpPr>
          <p:cNvPr id="16388" name="Text Box 109"/>
          <p:cNvSpPr txBox="1">
            <a:spLocks noChangeArrowheads="1"/>
          </p:cNvSpPr>
          <p:nvPr/>
        </p:nvSpPr>
        <p:spPr bwMode="auto">
          <a:xfrm>
            <a:off x="2209800" y="5257800"/>
            <a:ext cx="4267200" cy="1187450"/>
          </a:xfrm>
          <a:prstGeom prst="rect">
            <a:avLst/>
          </a:prstGeom>
          <a:noFill/>
          <a:ln w="9525">
            <a:noFill/>
            <a:miter lim="800000"/>
            <a:headEnd/>
            <a:tailEnd/>
          </a:ln>
        </p:spPr>
        <p:txBody>
          <a:bodyPr>
            <a:spAutoFit/>
          </a:bodyPr>
          <a:lstStyle/>
          <a:p>
            <a:pPr algn="ctr">
              <a:spcBef>
                <a:spcPct val="50000"/>
              </a:spcBef>
            </a:pPr>
            <a:r>
              <a:rPr lang="en-US">
                <a:solidFill>
                  <a:schemeClr val="bg2"/>
                </a:solidFill>
              </a:rPr>
              <a:t>Slaves were mostly captives or criminals-many were sacrificed to the Sun god</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Sacrifices </a:t>
            </a:r>
            <a:endParaRPr lang="en-US" dirty="0"/>
          </a:p>
        </p:txBody>
      </p:sp>
      <p:sp>
        <p:nvSpPr>
          <p:cNvPr id="3" name="Table Placeholder 2"/>
          <p:cNvSpPr>
            <a:spLocks noGrp="1"/>
          </p:cNvSpPr>
          <p:nvPr>
            <p:ph type="tbl" idx="1"/>
          </p:nvPr>
        </p:nvSpPr>
        <p:spPr>
          <a:xfrm>
            <a:off x="6400800" y="4800600"/>
            <a:ext cx="2133600" cy="1676400"/>
          </a:xfrm>
        </p:spPr>
      </p:sp>
      <p:sp>
        <p:nvSpPr>
          <p:cNvPr id="4" name="Rectangle 3"/>
          <p:cNvSpPr/>
          <p:nvPr/>
        </p:nvSpPr>
        <p:spPr>
          <a:xfrm>
            <a:off x="381000" y="1752600"/>
            <a:ext cx="4572000" cy="3046988"/>
          </a:xfrm>
          <a:prstGeom prst="rect">
            <a:avLst/>
          </a:prstGeom>
        </p:spPr>
        <p:txBody>
          <a:bodyPr wrap="square">
            <a:spAutoFit/>
          </a:bodyPr>
          <a:lstStyle/>
          <a:p>
            <a:r>
              <a:rPr lang="en-US" b="1" dirty="0" smtClean="0"/>
              <a:t>Religious theories</a:t>
            </a:r>
            <a:r>
              <a:rPr lang="en-US" dirty="0" smtClean="0"/>
              <a:t>: the need to sustain the universe through the spilling of human blood.</a:t>
            </a:r>
          </a:p>
          <a:p>
            <a:endParaRPr lang="en-US" dirty="0" smtClean="0"/>
          </a:p>
          <a:p>
            <a:r>
              <a:rPr lang="en-US" b="1" dirty="0" smtClean="0"/>
              <a:t>Political theories</a:t>
            </a:r>
            <a:r>
              <a:rPr lang="en-US" dirty="0" smtClean="0"/>
              <a:t> : tool for intimidating and controlling subordinate or potentially hostile peoples</a:t>
            </a:r>
          </a:p>
        </p:txBody>
      </p:sp>
      <p:pic>
        <p:nvPicPr>
          <p:cNvPr id="47106" name="Picture 2"/>
          <p:cNvPicPr>
            <a:picLocks noChangeAspect="1" noChangeArrowheads="1"/>
          </p:cNvPicPr>
          <p:nvPr/>
        </p:nvPicPr>
        <p:blipFill>
          <a:blip r:embed="rId2" cstate="print"/>
          <a:srcRect/>
          <a:stretch>
            <a:fillRect/>
          </a:stretch>
        </p:blipFill>
        <p:spPr bwMode="auto">
          <a:xfrm>
            <a:off x="6629400" y="609600"/>
            <a:ext cx="2314575" cy="15716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en-US" sz="7200" b="1" smtClean="0">
                <a:solidFill>
                  <a:srgbClr val="FF0000"/>
                </a:solidFill>
                <a:effectLst>
                  <a:outerShdw blurRad="38100" dist="38100" dir="2700000" algn="tl">
                    <a:srgbClr val="000000"/>
                  </a:outerShdw>
                </a:effectLst>
                <a:latin typeface="Tempus Sans ITC" pitchFamily="82" charset="0"/>
              </a:rPr>
              <a:t>Tenochtitlan</a:t>
            </a:r>
          </a:p>
        </p:txBody>
      </p:sp>
      <p:sp>
        <p:nvSpPr>
          <p:cNvPr id="1029" name="Rectangle 5"/>
          <p:cNvSpPr>
            <a:spLocks noGrp="1" noChangeArrowheads="1"/>
          </p:cNvSpPr>
          <p:nvPr>
            <p:ph type="body" sz="half" idx="3"/>
          </p:nvPr>
        </p:nvSpPr>
        <p:spPr>
          <a:xfrm>
            <a:off x="609600" y="5334000"/>
            <a:ext cx="7772400" cy="1219200"/>
          </a:xfrm>
        </p:spPr>
        <p:txBody>
          <a:bodyPr/>
          <a:lstStyle/>
          <a:p>
            <a:pPr algn="ctr" eaLnBrk="1" hangingPunct="1">
              <a:buFont typeface="Wingdings" pitchFamily="2" charset="2"/>
              <a:buNone/>
            </a:pPr>
            <a:r>
              <a:rPr lang="en-US" sz="4400" dirty="0" smtClean="0">
                <a:solidFill>
                  <a:schemeClr val="bg2"/>
                </a:solidFill>
                <a:latin typeface="Impact" pitchFamily="34" charset="0"/>
              </a:rPr>
              <a:t>THE MIGHTY &amp; MAJESTIC CITY OF THE AZTECS</a:t>
            </a:r>
          </a:p>
        </p:txBody>
      </p:sp>
      <p:pic>
        <p:nvPicPr>
          <p:cNvPr id="1028" name="Picture 4"/>
          <p:cNvPicPr>
            <a:picLocks noGrp="1" noChangeAspect="1" noChangeArrowheads="1"/>
          </p:cNvPicPr>
          <p:nvPr>
            <p:ph sz="quarter" idx="1"/>
          </p:nvPr>
        </p:nvPicPr>
        <p:blipFill>
          <a:blip r:embed="rId3" cstate="print"/>
          <a:srcRect/>
          <a:stretch>
            <a:fillRect/>
          </a:stretch>
        </p:blipFill>
        <p:spPr bwMode="auto">
          <a:xfrm>
            <a:off x="228600" y="2286000"/>
            <a:ext cx="4190392" cy="2209800"/>
          </a:xfrm>
          <a:prstGeom prst="rect">
            <a:avLst/>
          </a:prstGeom>
          <a:noFill/>
          <a:ln w="9525">
            <a:noFill/>
            <a:miter lim="800000"/>
            <a:headEnd/>
            <a:tailEnd/>
          </a:ln>
        </p:spPr>
      </p:pic>
      <p:pic>
        <p:nvPicPr>
          <p:cNvPr id="2" name="Picture 5"/>
          <p:cNvPicPr>
            <a:picLocks noGrp="1" noChangeAspect="1" noChangeArrowheads="1"/>
          </p:cNvPicPr>
          <p:nvPr>
            <p:ph sz="quarter" idx="2"/>
          </p:nvPr>
        </p:nvPicPr>
        <p:blipFill>
          <a:blip r:embed="rId4" cstate="print"/>
          <a:srcRect/>
          <a:stretch>
            <a:fillRect/>
          </a:stretch>
        </p:blipFill>
        <p:spPr bwMode="auto">
          <a:xfrm>
            <a:off x="4953000" y="1532096"/>
            <a:ext cx="3728741" cy="364950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defRPr/>
            </a:pPr>
            <a:r>
              <a:rPr lang="en-US" b="1" smtClean="0">
                <a:solidFill>
                  <a:srgbClr val="FF0000"/>
                </a:solidFill>
                <a:effectLst>
                  <a:outerShdw blurRad="38100" dist="38100" dir="2700000" algn="tl">
                    <a:srgbClr val="000000"/>
                  </a:outerShdw>
                </a:effectLst>
                <a:latin typeface="Tempus Sans ITC" pitchFamily="82" charset="0"/>
              </a:rPr>
              <a:t>Tenochtitlan</a:t>
            </a:r>
          </a:p>
        </p:txBody>
      </p:sp>
      <p:sp>
        <p:nvSpPr>
          <p:cNvPr id="17411" name="Rectangle 3"/>
          <p:cNvSpPr>
            <a:spLocks noGrp="1" noChangeArrowheads="1"/>
          </p:cNvSpPr>
          <p:nvPr>
            <p:ph type="body" sz="half" idx="1"/>
          </p:nvPr>
        </p:nvSpPr>
        <p:spPr/>
        <p:txBody>
          <a:bodyPr/>
          <a:lstStyle/>
          <a:p>
            <a:pPr eaLnBrk="1" hangingPunct="1"/>
            <a:r>
              <a:rPr lang="en-US" sz="2800" smtClean="0"/>
              <a:t>The city had causeways connecting the city to the mainland, and aqueducts to bring fresh water into the city</a:t>
            </a:r>
          </a:p>
          <a:p>
            <a:pPr eaLnBrk="1" hangingPunct="1"/>
            <a:r>
              <a:rPr lang="en-US" sz="2800" smtClean="0"/>
              <a:t>The Aztec farmed maize, beans, peppers, cotton, &amp; tobacco</a:t>
            </a:r>
          </a:p>
        </p:txBody>
      </p:sp>
      <p:pic>
        <p:nvPicPr>
          <p:cNvPr id="48130" name="Picture 2"/>
          <p:cNvPicPr>
            <a:picLocks noGrp="1" noChangeAspect="1" noChangeArrowheads="1"/>
          </p:cNvPicPr>
          <p:nvPr>
            <p:ph type="clipArt" sz="half" idx="2"/>
          </p:nvPr>
        </p:nvPicPr>
        <p:blipFill>
          <a:blip r:embed="rId3" cstate="print"/>
          <a:srcRect/>
          <a:stretch>
            <a:fillRect/>
          </a:stretch>
        </p:blipFill>
        <p:spPr bwMode="auto">
          <a:xfrm>
            <a:off x="4800600" y="2209800"/>
            <a:ext cx="3810000" cy="368816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533400"/>
            <a:ext cx="9144000" cy="1143000"/>
          </a:xfrm>
        </p:spPr>
        <p:txBody>
          <a:bodyPr/>
          <a:lstStyle/>
          <a:p>
            <a:pPr algn="ctr" eaLnBrk="1" hangingPunct="1">
              <a:defRPr/>
            </a:pPr>
            <a:r>
              <a:rPr lang="en-US" sz="6000" dirty="0" smtClean="0">
                <a:effectLst>
                  <a:outerShdw blurRad="38100" dist="38100" dir="2700000" algn="tl">
                    <a:srgbClr val="000000"/>
                  </a:outerShdw>
                </a:effectLst>
                <a:latin typeface="Tempus Sans ITC" pitchFamily="82" charset="0"/>
              </a:rPr>
              <a:t>The legend of Tenochtitlan</a:t>
            </a:r>
          </a:p>
        </p:txBody>
      </p:sp>
      <p:sp>
        <p:nvSpPr>
          <p:cNvPr id="18435" name="Rectangle 4"/>
          <p:cNvSpPr>
            <a:spLocks noGrp="1" noChangeArrowheads="1"/>
          </p:cNvSpPr>
          <p:nvPr>
            <p:ph type="body" sz="half" idx="2"/>
          </p:nvPr>
        </p:nvSpPr>
        <p:spPr>
          <a:xfrm>
            <a:off x="4038600" y="1981200"/>
            <a:ext cx="4419600" cy="4114800"/>
          </a:xfrm>
        </p:spPr>
        <p:txBody>
          <a:bodyPr/>
          <a:lstStyle/>
          <a:p>
            <a:pPr eaLnBrk="1" hangingPunct="1"/>
            <a:r>
              <a:rPr lang="en-US" sz="2800" dirty="0" err="1" smtClean="0"/>
              <a:t>Huitzilopochtil</a:t>
            </a:r>
            <a:r>
              <a:rPr lang="en-US" sz="2800" dirty="0" smtClean="0"/>
              <a:t> (Aztec tribal god) promised to show his people a place to settle and build their great capital, Tenochtitlan. He told them to look for an eagle perched upon a cactus with a serpent  in his beak. This would be a sign that they had found their promised land. </a:t>
            </a:r>
          </a:p>
        </p:txBody>
      </p:sp>
      <p:pic>
        <p:nvPicPr>
          <p:cNvPr id="49154" name="Picture 2"/>
          <p:cNvPicPr>
            <a:picLocks noGrp="1" noChangeAspect="1" noChangeArrowheads="1"/>
          </p:cNvPicPr>
          <p:nvPr>
            <p:ph type="clipArt" sz="half" idx="1"/>
          </p:nvPr>
        </p:nvPicPr>
        <p:blipFill>
          <a:blip r:embed="rId3" cstate="print"/>
          <a:srcRect/>
          <a:stretch>
            <a:fillRect/>
          </a:stretch>
        </p:blipFill>
        <p:spPr bwMode="auto">
          <a:xfrm>
            <a:off x="228600" y="2667000"/>
            <a:ext cx="3927566" cy="3352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0179" name="Picture 3"/>
          <p:cNvPicPr>
            <a:picLocks noGrp="1" noChangeAspect="1" noChangeArrowheads="1"/>
          </p:cNvPicPr>
          <p:nvPr>
            <p:ph type="clipArt" sz="half" idx="1"/>
          </p:nvPr>
        </p:nvPicPr>
        <p:blipFill>
          <a:blip r:embed="rId2" cstate="print"/>
          <a:srcRect/>
          <a:stretch>
            <a:fillRect/>
          </a:stretch>
        </p:blipFill>
        <p:spPr bwMode="auto">
          <a:xfrm>
            <a:off x="-339282" y="0"/>
            <a:ext cx="9961343"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defRPr/>
            </a:pPr>
            <a:r>
              <a:rPr lang="en-US" smtClean="0">
                <a:latin typeface="Tempus Sans ITC" pitchFamily="82" charset="0"/>
              </a:rPr>
              <a:t>THE MAYAN CIVILIZATION</a:t>
            </a:r>
          </a:p>
        </p:txBody>
      </p:sp>
      <p:pic>
        <p:nvPicPr>
          <p:cNvPr id="5123" name="Picture 6" descr="C:\WINDOWS\Application Data\Microsoft\Media Catalog\Downloaded Clips\cl0\BL00503_.wmf"/>
          <p:cNvPicPr>
            <a:picLocks noGrp="1" noChangeAspect="1" noChangeArrowheads="1"/>
          </p:cNvPicPr>
          <p:nvPr>
            <p:ph type="clipArt" sz="half" idx="1"/>
          </p:nvPr>
        </p:nvPicPr>
        <p:blipFill>
          <a:blip r:embed="rId3" cstate="print"/>
          <a:srcRect/>
          <a:stretch>
            <a:fillRect/>
          </a:stretch>
        </p:blipFill>
        <p:spPr>
          <a:xfrm>
            <a:off x="685800" y="1828800"/>
            <a:ext cx="7620000" cy="4419600"/>
          </a:xfr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lstStyle/>
          <a:p>
            <a:pPr algn="ctr" eaLnBrk="1" hangingPunct="1">
              <a:defRPr/>
            </a:pPr>
            <a:r>
              <a:rPr lang="en-US" sz="6000" smtClean="0">
                <a:effectLst>
                  <a:outerShdw blurRad="38100" dist="38100" dir="2700000" algn="tl">
                    <a:srgbClr val="000000"/>
                  </a:outerShdw>
                </a:effectLst>
                <a:latin typeface="Tempus Sans ITC" pitchFamily="82" charset="0"/>
              </a:rPr>
              <a:t>THE INCA</a:t>
            </a:r>
          </a:p>
        </p:txBody>
      </p:sp>
      <p:pic>
        <p:nvPicPr>
          <p:cNvPr id="19459" name="Picture 8" descr="C:\WINDOWS\Application Data\Microsoft\Media Catalog\Downloaded Clips\cl56\j0215531.wmf"/>
          <p:cNvPicPr>
            <a:picLocks noGrp="1" noChangeAspect="1" noChangeArrowheads="1"/>
          </p:cNvPicPr>
          <p:nvPr>
            <p:ph type="clipArt" sz="half" idx="1"/>
          </p:nvPr>
        </p:nvPicPr>
        <p:blipFill>
          <a:blip r:embed="rId3" cstate="print"/>
          <a:srcRect/>
          <a:stretch>
            <a:fillRect/>
          </a:stretch>
        </p:blipFill>
        <p:spPr>
          <a:xfrm>
            <a:off x="1600200" y="1600200"/>
            <a:ext cx="5715000" cy="4543425"/>
          </a:xfr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defRPr/>
            </a:pPr>
            <a:r>
              <a:rPr lang="en-US" smtClean="0">
                <a:solidFill>
                  <a:srgbClr val="19EC14"/>
                </a:solidFill>
                <a:effectLst>
                  <a:outerShdw blurRad="38100" dist="38100" dir="2700000" algn="tl">
                    <a:srgbClr val="000000"/>
                  </a:outerShdw>
                </a:effectLst>
                <a:latin typeface="Tempus Sans ITC" pitchFamily="82" charset="0"/>
              </a:rPr>
              <a:t>Where were the Inca located?</a:t>
            </a:r>
          </a:p>
        </p:txBody>
      </p:sp>
      <p:sp>
        <p:nvSpPr>
          <p:cNvPr id="48132" name="Rectangle 4"/>
          <p:cNvSpPr>
            <a:spLocks noGrp="1" noChangeArrowheads="1"/>
          </p:cNvSpPr>
          <p:nvPr>
            <p:ph type="body" sz="half" idx="2"/>
          </p:nvPr>
        </p:nvSpPr>
        <p:spPr/>
        <p:txBody>
          <a:bodyPr/>
          <a:lstStyle/>
          <a:p>
            <a:pPr eaLnBrk="1" hangingPunct="1"/>
            <a:r>
              <a:rPr lang="en-US" sz="2800" smtClean="0"/>
              <a:t>The INCA were located on the Pacific coast of Peru, in South America</a:t>
            </a:r>
          </a:p>
          <a:p>
            <a:pPr eaLnBrk="1" hangingPunct="1"/>
            <a:endParaRPr lang="en-US" sz="2800" smtClean="0"/>
          </a:p>
        </p:txBody>
      </p:sp>
      <p:pic>
        <p:nvPicPr>
          <p:cNvPr id="51203" name="Picture 3"/>
          <p:cNvPicPr>
            <a:picLocks noChangeAspect="1" noChangeArrowheads="1"/>
          </p:cNvPicPr>
          <p:nvPr/>
        </p:nvPicPr>
        <p:blipFill>
          <a:blip r:embed="rId3" cstate="print"/>
          <a:srcRect/>
          <a:stretch>
            <a:fillRect/>
          </a:stretch>
        </p:blipFill>
        <p:spPr bwMode="auto">
          <a:xfrm>
            <a:off x="380999" y="1600200"/>
            <a:ext cx="4132127" cy="4724399"/>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8132">
                                            <p:txEl>
                                              <p:pRg st="0" end="0"/>
                                            </p:txEl>
                                          </p:spTgt>
                                        </p:tgtEl>
                                        <p:attrNameLst>
                                          <p:attrName>style.visibility</p:attrName>
                                        </p:attrNameLst>
                                      </p:cBhvr>
                                      <p:to>
                                        <p:strVal val="visible"/>
                                      </p:to>
                                    </p:set>
                                    <p:animEffect transition="in" filter="blinds(horizontal)">
                                      <p:cBhvr>
                                        <p:cTn id="13" dur="500"/>
                                        <p:tgtEl>
                                          <p:spTgt spid="48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defRPr/>
            </a:pPr>
            <a:r>
              <a:rPr lang="en-US" smtClean="0">
                <a:solidFill>
                  <a:srgbClr val="19EC14"/>
                </a:solidFill>
                <a:latin typeface="Tempus Sans ITC" pitchFamily="82" charset="0"/>
              </a:rPr>
              <a:t>THE SUPREME RULER</a:t>
            </a:r>
          </a:p>
        </p:txBody>
      </p:sp>
      <p:sp>
        <p:nvSpPr>
          <p:cNvPr id="41988" name="Rectangle 4"/>
          <p:cNvSpPr>
            <a:spLocks noGrp="1" noChangeArrowheads="1"/>
          </p:cNvSpPr>
          <p:nvPr>
            <p:ph type="body" sz="half" idx="2"/>
          </p:nvPr>
        </p:nvSpPr>
        <p:spPr/>
        <p:txBody>
          <a:bodyPr/>
          <a:lstStyle/>
          <a:p>
            <a:pPr eaLnBrk="1" hangingPunct="1"/>
            <a:r>
              <a:rPr lang="en-US" sz="2800" smtClean="0"/>
              <a:t>Pachacuti was the first INCA, or “supreme ruler”</a:t>
            </a:r>
          </a:p>
          <a:p>
            <a:pPr eaLnBrk="1" hangingPunct="1"/>
            <a:r>
              <a:rPr lang="en-US" sz="2800" smtClean="0"/>
              <a:t>He is ranked by many historians to be one of the world’s greatest empire-builders </a:t>
            </a:r>
          </a:p>
          <a:p>
            <a:pPr eaLnBrk="1" hangingPunct="1"/>
            <a:r>
              <a:rPr lang="en-US" sz="2800" smtClean="0"/>
              <a:t>The INCA was thought to be a descendant of the Sun god</a:t>
            </a:r>
          </a:p>
        </p:txBody>
      </p:sp>
      <p:pic>
        <p:nvPicPr>
          <p:cNvPr id="41989" name="Picture 5" descr="C:\WINDOWS\Application Data\Microsoft\Media Catalog\Downloaded Clips\cl49\j0183644.wmf"/>
          <p:cNvPicPr>
            <a:picLocks noGrp="1" noChangeAspect="1" noChangeArrowheads="1"/>
          </p:cNvPicPr>
          <p:nvPr>
            <p:ph type="clipArt" sz="half" idx="1"/>
          </p:nvPr>
        </p:nvPicPr>
        <p:blipFill>
          <a:blip r:embed="rId3" cstate="print"/>
          <a:srcRect/>
          <a:stretch>
            <a:fillRect/>
          </a:stretch>
        </p:blipFill>
        <p:spPr>
          <a:xfrm>
            <a:off x="685800" y="2238375"/>
            <a:ext cx="3810000" cy="360045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p:cTn id="13" dur="1000" fill="hold"/>
                                        <p:tgtEl>
                                          <p:spTgt spid="41989"/>
                                        </p:tgtEl>
                                        <p:attrNameLst>
                                          <p:attrName>ppt_w</p:attrName>
                                        </p:attrNameLst>
                                      </p:cBhvr>
                                      <p:tavLst>
                                        <p:tav tm="0">
                                          <p:val>
                                            <p:fltVal val="0"/>
                                          </p:val>
                                        </p:tav>
                                        <p:tav tm="100000">
                                          <p:val>
                                            <p:strVal val="#ppt_w"/>
                                          </p:val>
                                        </p:tav>
                                      </p:tavLst>
                                    </p:anim>
                                    <p:anim calcmode="lin" valueType="num">
                                      <p:cBhvr>
                                        <p:cTn id="14" dur="1000" fill="hold"/>
                                        <p:tgtEl>
                                          <p:spTgt spid="41989"/>
                                        </p:tgtEl>
                                        <p:attrNameLst>
                                          <p:attrName>ppt_h</p:attrName>
                                        </p:attrNameLst>
                                      </p:cBhvr>
                                      <p:tavLst>
                                        <p:tav tm="0">
                                          <p:val>
                                            <p:fltVal val="0"/>
                                          </p:val>
                                        </p:tav>
                                        <p:tav tm="100000">
                                          <p:val>
                                            <p:strVal val="#ppt_h"/>
                                          </p:val>
                                        </p:tav>
                                      </p:tavLst>
                                    </p:anim>
                                    <p:anim calcmode="lin" valueType="num">
                                      <p:cBhvr>
                                        <p:cTn id="15" dur="1000" fill="hold"/>
                                        <p:tgtEl>
                                          <p:spTgt spid="4198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19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iterate type="wd">
                                    <p:tmPct val="100000"/>
                                  </p:iterate>
                                  <p:childTnLst>
                                    <p:set>
                                      <p:cBhvr>
                                        <p:cTn id="20" dur="1" fill="hold">
                                          <p:stCondLst>
                                            <p:cond delay="0"/>
                                          </p:stCondLst>
                                        </p:cTn>
                                        <p:tgtEl>
                                          <p:spTgt spid="41988">
                                            <p:txEl>
                                              <p:pRg st="0" end="0"/>
                                            </p:txEl>
                                          </p:spTgt>
                                        </p:tgtEl>
                                        <p:attrNameLst>
                                          <p:attrName>style.visibility</p:attrName>
                                        </p:attrNameLst>
                                      </p:cBhvr>
                                      <p:to>
                                        <p:strVal val="visible"/>
                                      </p:to>
                                    </p:set>
                                    <p:animEffect transition="in" filter="barn(inHorizontal)">
                                      <p:cBhvr>
                                        <p:cTn id="21" dur="300"/>
                                        <p:tgtEl>
                                          <p:spTgt spid="4198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iterate type="wd">
                                    <p:tmPct val="100000"/>
                                  </p:iterate>
                                  <p:childTnLst>
                                    <p:set>
                                      <p:cBhvr>
                                        <p:cTn id="25" dur="1" fill="hold">
                                          <p:stCondLst>
                                            <p:cond delay="0"/>
                                          </p:stCondLst>
                                        </p:cTn>
                                        <p:tgtEl>
                                          <p:spTgt spid="41988">
                                            <p:txEl>
                                              <p:pRg st="1" end="1"/>
                                            </p:txEl>
                                          </p:spTgt>
                                        </p:tgtEl>
                                        <p:attrNameLst>
                                          <p:attrName>style.visibility</p:attrName>
                                        </p:attrNameLst>
                                      </p:cBhvr>
                                      <p:to>
                                        <p:strVal val="visible"/>
                                      </p:to>
                                    </p:set>
                                    <p:animEffect transition="in" filter="barn(inHorizontal)">
                                      <p:cBhvr>
                                        <p:cTn id="26" dur="300"/>
                                        <p:tgtEl>
                                          <p:spTgt spid="4198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iterate type="wd">
                                    <p:tmPct val="100000"/>
                                  </p:iterate>
                                  <p:childTnLst>
                                    <p:set>
                                      <p:cBhvr>
                                        <p:cTn id="30" dur="1" fill="hold">
                                          <p:stCondLst>
                                            <p:cond delay="0"/>
                                          </p:stCondLst>
                                        </p:cTn>
                                        <p:tgtEl>
                                          <p:spTgt spid="41988">
                                            <p:txEl>
                                              <p:pRg st="2" end="2"/>
                                            </p:txEl>
                                          </p:spTgt>
                                        </p:tgtEl>
                                        <p:attrNameLst>
                                          <p:attrName>style.visibility</p:attrName>
                                        </p:attrNameLst>
                                      </p:cBhvr>
                                      <p:to>
                                        <p:strVal val="visible"/>
                                      </p:to>
                                    </p:set>
                                    <p:animEffect transition="in" filter="barn(inHorizontal)">
                                      <p:cBhvr>
                                        <p:cTn id="31" dur="300"/>
                                        <p:tgtEl>
                                          <p:spTgt spid="419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sz="6000" smtClean="0">
                <a:solidFill>
                  <a:srgbClr val="19EC14"/>
                </a:solidFill>
                <a:effectLst>
                  <a:outerShdw blurRad="38100" dist="38100" dir="2700000" algn="tl">
                    <a:srgbClr val="000000"/>
                  </a:outerShdw>
                </a:effectLst>
                <a:latin typeface="Tempus Sans ITC" pitchFamily="82" charset="0"/>
              </a:rPr>
              <a:t>Cuzco</a:t>
            </a:r>
            <a:r>
              <a:rPr lang="en-US" sz="6000" smtClean="0">
                <a:solidFill>
                  <a:srgbClr val="19EC14"/>
                </a:solidFill>
                <a:latin typeface="Tempus Sans ITC" pitchFamily="82" charset="0"/>
              </a:rPr>
              <a:t>, the holy city</a:t>
            </a:r>
          </a:p>
        </p:txBody>
      </p:sp>
      <p:sp>
        <p:nvSpPr>
          <p:cNvPr id="44035" name="Rectangle 3"/>
          <p:cNvSpPr>
            <a:spLocks noGrp="1" noChangeArrowheads="1"/>
          </p:cNvSpPr>
          <p:nvPr>
            <p:ph type="body" sz="half" idx="1"/>
          </p:nvPr>
        </p:nvSpPr>
        <p:spPr>
          <a:xfrm>
            <a:off x="685800" y="1676400"/>
            <a:ext cx="3810000" cy="4800600"/>
          </a:xfrm>
        </p:spPr>
        <p:txBody>
          <a:bodyPr/>
          <a:lstStyle/>
          <a:p>
            <a:pPr eaLnBrk="1" hangingPunct="1">
              <a:lnSpc>
                <a:spcPct val="90000"/>
              </a:lnSpc>
            </a:pPr>
            <a:r>
              <a:rPr lang="en-US" sz="2800" smtClean="0"/>
              <a:t>From Cuzco, the emperor ruled more than 10 million people</a:t>
            </a:r>
          </a:p>
          <a:p>
            <a:pPr eaLnBrk="1" hangingPunct="1">
              <a:lnSpc>
                <a:spcPct val="90000"/>
              </a:lnSpc>
            </a:pPr>
            <a:r>
              <a:rPr lang="en-US" sz="2800" smtClean="0"/>
              <a:t>There was a system of roads, tunnels, and rope bridges that connected the cities of the empire</a:t>
            </a:r>
          </a:p>
          <a:p>
            <a:pPr eaLnBrk="1" hangingPunct="1">
              <a:lnSpc>
                <a:spcPct val="90000"/>
              </a:lnSpc>
            </a:pPr>
            <a:r>
              <a:rPr lang="en-US" sz="2800" smtClean="0"/>
              <a:t>The Inca were skilled engineers, and built massive temples and forts</a:t>
            </a:r>
          </a:p>
        </p:txBody>
      </p:sp>
      <p:pic>
        <p:nvPicPr>
          <p:cNvPr id="44037" name="Picture 5" descr="C:\WINDOWS\Application Data\Microsoft\Media Catalog\Downloaded Clips\cl5a\j0227082.wmf"/>
          <p:cNvPicPr>
            <a:picLocks noGrp="1" noChangeAspect="1" noChangeArrowheads="1"/>
          </p:cNvPicPr>
          <p:nvPr>
            <p:ph type="clipArt" sz="half" idx="2"/>
          </p:nvPr>
        </p:nvPicPr>
        <p:blipFill>
          <a:blip r:embed="rId3" cstate="print"/>
          <a:srcRect/>
          <a:stretch>
            <a:fillRect/>
          </a:stretch>
        </p:blipFill>
        <p:spPr>
          <a:xfrm>
            <a:off x="4800600" y="2743200"/>
            <a:ext cx="3810000" cy="1662113"/>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1000" fill="hold"/>
                                        <p:tgtEl>
                                          <p:spTgt spid="44037"/>
                                        </p:tgtEl>
                                        <p:attrNameLst>
                                          <p:attrName>ppt_w</p:attrName>
                                        </p:attrNameLst>
                                      </p:cBhvr>
                                      <p:tavLst>
                                        <p:tav tm="0">
                                          <p:val>
                                            <p:fltVal val="0"/>
                                          </p:val>
                                        </p:tav>
                                        <p:tav tm="100000">
                                          <p:val>
                                            <p:strVal val="#ppt_w"/>
                                          </p:val>
                                        </p:tav>
                                      </p:tavLst>
                                    </p:anim>
                                    <p:anim calcmode="lin" valueType="num">
                                      <p:cBhvr>
                                        <p:cTn id="14" dur="1000" fill="hold"/>
                                        <p:tgtEl>
                                          <p:spTgt spid="44037"/>
                                        </p:tgtEl>
                                        <p:attrNameLst>
                                          <p:attrName>ppt_h</p:attrName>
                                        </p:attrNameLst>
                                      </p:cBhvr>
                                      <p:tavLst>
                                        <p:tav tm="0">
                                          <p:val>
                                            <p:fltVal val="0"/>
                                          </p:val>
                                        </p:tav>
                                        <p:tav tm="100000">
                                          <p:val>
                                            <p:strVal val="#ppt_h"/>
                                          </p:val>
                                        </p:tav>
                                      </p:tavLst>
                                    </p:anim>
                                    <p:anim calcmode="lin" valueType="num">
                                      <p:cBhvr>
                                        <p:cTn id="15"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40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4035">
                                            <p:txEl>
                                              <p:pRg st="0" end="0"/>
                                            </p:txEl>
                                          </p:spTgt>
                                        </p:tgtEl>
                                        <p:attrNameLst>
                                          <p:attrName>style.visibility</p:attrName>
                                        </p:attrNameLst>
                                      </p:cBhvr>
                                      <p:to>
                                        <p:strVal val="visible"/>
                                      </p:to>
                                    </p:set>
                                    <p:anim calcmode="lin" valueType="num">
                                      <p:cBhvr>
                                        <p:cTn id="21" dur="5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4035">
                                            <p:txEl>
                                              <p:pRg st="1" end="1"/>
                                            </p:txEl>
                                          </p:spTgt>
                                        </p:tgtEl>
                                        <p:attrNameLst>
                                          <p:attrName>style.visibility</p:attrName>
                                        </p:attrNameLst>
                                      </p:cBhvr>
                                      <p:to>
                                        <p:strVal val="visible"/>
                                      </p:to>
                                    </p:set>
                                    <p:anim calcmode="lin" valueType="num">
                                      <p:cBhvr>
                                        <p:cTn id="27"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440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4035">
                                            <p:txEl>
                                              <p:pRg st="2" end="2"/>
                                            </p:txEl>
                                          </p:spTgt>
                                        </p:tgtEl>
                                        <p:attrNameLst>
                                          <p:attrName>style.visibility</p:attrName>
                                        </p:attrNameLst>
                                      </p:cBhvr>
                                      <p:to>
                                        <p:strVal val="visible"/>
                                      </p:to>
                                    </p:set>
                                    <p:anim calcmode="lin" valueType="num">
                                      <p:cBhvr>
                                        <p:cTn id="33"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lipArt Placeholder 3"/>
          <p:cNvSpPr>
            <a:spLocks noGrp="1"/>
          </p:cNvSpPr>
          <p:nvPr>
            <p:ph type="clipArt" sz="half" idx="2"/>
          </p:nvPr>
        </p:nvSpPr>
        <p:spPr/>
      </p:sp>
      <p:pic>
        <p:nvPicPr>
          <p:cNvPr id="53250" name="Picture 2"/>
          <p:cNvPicPr>
            <a:picLocks noChangeAspect="1" noChangeArrowheads="1"/>
          </p:cNvPicPr>
          <p:nvPr/>
        </p:nvPicPr>
        <p:blipFill>
          <a:blip r:embed="rId2" cstate="print"/>
          <a:srcRect/>
          <a:stretch>
            <a:fillRect/>
          </a:stretch>
        </p:blipFill>
        <p:spPr bwMode="auto">
          <a:xfrm>
            <a:off x="4724400" y="1981200"/>
            <a:ext cx="3371850" cy="4489149"/>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04800" y="2819400"/>
            <a:ext cx="3881535" cy="2438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defRPr/>
            </a:pPr>
            <a:r>
              <a:rPr lang="en-US" b="1" smtClean="0">
                <a:solidFill>
                  <a:srgbClr val="19EC14"/>
                </a:solidFill>
                <a:effectLst>
                  <a:outerShdw blurRad="38100" dist="38100" dir="2700000" algn="tl">
                    <a:srgbClr val="000000"/>
                  </a:outerShdw>
                </a:effectLst>
                <a:latin typeface="Tempus Sans ITC" pitchFamily="82" charset="0"/>
              </a:rPr>
              <a:t>Accomplishments of the Inca</a:t>
            </a:r>
          </a:p>
        </p:txBody>
      </p:sp>
      <p:graphicFrame>
        <p:nvGraphicFramePr>
          <p:cNvPr id="45097" name="Group 41"/>
          <p:cNvGraphicFramePr>
            <a:graphicFrameLocks noGrp="1"/>
          </p:cNvGraphicFramePr>
          <p:nvPr>
            <p:ph type="tbl" idx="1"/>
          </p:nvPr>
        </p:nvGraphicFramePr>
        <p:xfrm>
          <a:off x="685800" y="1981200"/>
          <a:ext cx="7772400" cy="4114800"/>
        </p:xfrm>
        <a:graphic>
          <a:graphicData uri="http://schemas.openxmlformats.org/drawingml/2006/table">
            <a:tbl>
              <a:tblPr/>
              <a:tblGrid>
                <a:gridCol w="3886200"/>
                <a:gridCol w="3886200"/>
              </a:tblGrid>
              <a:tr h="2057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hlink"/>
                          </a:solidFill>
                          <a:effectLst/>
                          <a:latin typeface="Arial Narrow" pitchFamily="34" charset="0"/>
                        </a:rPr>
                        <a:t>They kept track of people and goods using quipus (knotted rope used for counting)</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hlink"/>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hlink"/>
                          </a:solidFill>
                          <a:effectLst/>
                          <a:latin typeface="Arial Narrow" pitchFamily="34" charset="0"/>
                        </a:rPr>
                        <a:t>They performed successful brain surgery</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057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hlink"/>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hlink"/>
                          </a:solidFill>
                          <a:effectLst/>
                          <a:latin typeface="Arial Narrow" pitchFamily="34" charset="0"/>
                        </a:rPr>
                        <a:t>They used quinine to treat malaria</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smtClean="0">
                        <a:ln>
                          <a:noFill/>
                        </a:ln>
                        <a:solidFill>
                          <a:schemeClr val="hlink"/>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hlink"/>
                          </a:solidFill>
                          <a:effectLst/>
                          <a:latin typeface="Arial Narrow" pitchFamily="34" charset="0"/>
                        </a:rPr>
                        <a:t>They had an elaborate government system set up</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45097"/>
                                        </p:tgtEl>
                                        <p:attrNameLst>
                                          <p:attrName>style.visibility</p:attrName>
                                        </p:attrNameLst>
                                      </p:cBhvr>
                                      <p:to>
                                        <p:strVal val="visible"/>
                                      </p:to>
                                    </p:set>
                                    <p:anim calcmode="lin" valueType="num">
                                      <p:cBhvr>
                                        <p:cTn id="12" dur="5000" fill="hold"/>
                                        <p:tgtEl>
                                          <p:spTgt spid="45097"/>
                                        </p:tgtEl>
                                        <p:attrNameLst>
                                          <p:attrName>ppt_w</p:attrName>
                                        </p:attrNameLst>
                                      </p:cBhvr>
                                      <p:tavLst>
                                        <p:tav tm="0" fmla="#ppt_w*sin(2.5*pi*$)">
                                          <p:val>
                                            <p:fltVal val="0"/>
                                          </p:val>
                                        </p:tav>
                                        <p:tav tm="100000">
                                          <p:val>
                                            <p:fltVal val="1"/>
                                          </p:val>
                                        </p:tav>
                                      </p:tavLst>
                                    </p:anim>
                                    <p:anim calcmode="lin" valueType="num">
                                      <p:cBhvr>
                                        <p:cTn id="13" dur="5000" fill="hold"/>
                                        <p:tgtEl>
                                          <p:spTgt spid="450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200" name="Group 120"/>
          <p:cNvGraphicFramePr>
            <a:graphicFrameLocks noGrp="1"/>
          </p:cNvGraphicFramePr>
          <p:nvPr>
            <p:ph type="tbl" idx="1"/>
          </p:nvPr>
        </p:nvGraphicFramePr>
        <p:xfrm>
          <a:off x="0" y="457200"/>
          <a:ext cx="8991601" cy="6095999"/>
        </p:xfrm>
        <a:graphic>
          <a:graphicData uri="http://schemas.openxmlformats.org/drawingml/2006/table">
            <a:tbl>
              <a:tblPr/>
              <a:tblGrid>
                <a:gridCol w="1797633"/>
                <a:gridCol w="1797633"/>
                <a:gridCol w="1801069"/>
                <a:gridCol w="1797633"/>
                <a:gridCol w="1797633"/>
              </a:tblGrid>
              <a:tr h="62181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400" b="0" i="0" u="sng" strike="noStrike" cap="none" normalizeH="0" baseline="0" dirty="0" smtClean="0">
                          <a:ln>
                            <a:noFill/>
                          </a:ln>
                          <a:solidFill>
                            <a:schemeClr val="bg2"/>
                          </a:solidFill>
                          <a:effectLst/>
                          <a:latin typeface="Impact" pitchFamily="34" charset="0"/>
                        </a:rPr>
                        <a:t>Civilization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400" b="0" i="0" u="sng" strike="noStrike" cap="none" normalizeH="0" baseline="0" smtClean="0">
                          <a:ln>
                            <a:noFill/>
                          </a:ln>
                          <a:solidFill>
                            <a:schemeClr val="bg2"/>
                          </a:solidFill>
                          <a:effectLst/>
                          <a:latin typeface="Impact" pitchFamily="34"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400" b="0" i="0" u="sng" strike="noStrike" cap="none" normalizeH="0" baseline="0" smtClean="0">
                          <a:ln>
                            <a:noFill/>
                          </a:ln>
                          <a:solidFill>
                            <a:schemeClr val="bg2"/>
                          </a:solidFill>
                          <a:effectLst/>
                          <a:latin typeface="Impact" pitchFamily="34" charset="0"/>
                        </a:rPr>
                        <a:t>Capital 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400" b="0" i="0" u="sng" strike="noStrike" cap="none" normalizeH="0" baseline="0" smtClean="0">
                          <a:ln>
                            <a:noFill/>
                          </a:ln>
                          <a:solidFill>
                            <a:schemeClr val="bg2"/>
                          </a:solidFill>
                          <a:effectLst/>
                          <a:latin typeface="Impact" pitchFamily="34" charset="0"/>
                        </a:rPr>
                        <a:t>Accomplishments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400" b="0" i="0" u="sng" strike="noStrike" cap="none" normalizeH="0" baseline="0" dirty="0" smtClean="0">
                          <a:ln>
                            <a:noFill/>
                          </a:ln>
                          <a:solidFill>
                            <a:schemeClr val="bg2"/>
                          </a:solidFill>
                          <a:effectLst/>
                          <a:latin typeface="Impact" pitchFamily="34" charset="0"/>
                        </a:rPr>
                        <a:t>Random stuff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r>
              <a:tr h="194499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3600" b="1"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600" b="1" i="0" u="none" strike="noStrike" cap="none" normalizeH="0" baseline="0" dirty="0" smtClean="0">
                          <a:ln>
                            <a:noFill/>
                          </a:ln>
                          <a:solidFill>
                            <a:schemeClr val="bg2"/>
                          </a:solidFill>
                          <a:effectLst/>
                          <a:latin typeface="Arial Narrow" pitchFamily="34" charset="0"/>
                        </a:rPr>
                        <a:t>Maya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bg2"/>
                          </a:solidFill>
                          <a:effectLst/>
                          <a:latin typeface="Arial Narrow" pitchFamily="34" charset="0"/>
                        </a:rPr>
                        <a:t>Yucatan Peninsula, and stretched to Belize &amp; Guatemala</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050" b="0" i="0" u="none" strike="noStrike" cap="none" normalizeH="0" baseline="0" dirty="0" smtClean="0">
                        <a:ln>
                          <a:noFill/>
                        </a:ln>
                        <a:solidFill>
                          <a:schemeClr val="bg2"/>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4000" b="0"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200" b="0" i="0" u="none" strike="noStrike" cap="none" normalizeH="0" baseline="0" dirty="0" smtClean="0">
                          <a:ln>
                            <a:noFill/>
                          </a:ln>
                          <a:solidFill>
                            <a:schemeClr val="bg2"/>
                          </a:solidFill>
                          <a:effectLst/>
                          <a:latin typeface="Arial Narrow" pitchFamily="34" charset="0"/>
                        </a:rPr>
                        <a:t>Tikal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dirty="0" smtClean="0">
                          <a:ln>
                            <a:noFill/>
                          </a:ln>
                          <a:solidFill>
                            <a:schemeClr val="bg2"/>
                          </a:solidFill>
                          <a:effectLst/>
                          <a:latin typeface="Arial Narrow" pitchFamily="34" charset="0"/>
                        </a:rPr>
                        <a:t>Pyramids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dirty="0" smtClean="0">
                          <a:ln>
                            <a:noFill/>
                          </a:ln>
                          <a:solidFill>
                            <a:schemeClr val="bg2"/>
                          </a:solidFill>
                          <a:effectLst/>
                          <a:latin typeface="Arial Narrow" pitchFamily="34" charset="0"/>
                        </a:rPr>
                        <a:t>365 day calendar</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dirty="0" smtClean="0">
                          <a:ln>
                            <a:noFill/>
                          </a:ln>
                          <a:solidFill>
                            <a:schemeClr val="bg2"/>
                          </a:solidFill>
                          <a:effectLst/>
                          <a:latin typeface="Arial Narrow" pitchFamily="34" charset="0"/>
                        </a:rPr>
                        <a:t>Counting system using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chemeClr val="bg2"/>
                          </a:solidFill>
                          <a:effectLst/>
                          <a:latin typeface="Arial Narrow" pitchFamily="34" charset="0"/>
                        </a:rPr>
                        <a:t>Theocracy (ruled by religious leaders)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r>
              <a:tr h="17777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3600" b="1"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600" b="1" i="0" u="none" strike="noStrike" cap="none" normalizeH="0" baseline="0" dirty="0" smtClean="0">
                          <a:ln>
                            <a:noFill/>
                          </a:ln>
                          <a:solidFill>
                            <a:schemeClr val="bg2"/>
                          </a:solidFill>
                          <a:effectLst/>
                          <a:latin typeface="Arial Narrow" pitchFamily="34" charset="0"/>
                        </a:rPr>
                        <a:t>Aztec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dirty="0" smtClean="0">
                        <a:ln>
                          <a:noFill/>
                        </a:ln>
                        <a:solidFill>
                          <a:schemeClr val="bg2"/>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bg2"/>
                          </a:solidFill>
                          <a:effectLst/>
                          <a:latin typeface="Arial Narrow" pitchFamily="34" charset="0"/>
                        </a:rPr>
                        <a:t>Mexico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400" b="0"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chemeClr val="bg2"/>
                          </a:solidFill>
                          <a:effectLst/>
                          <a:latin typeface="Arial Narrow" pitchFamily="34" charset="0"/>
                        </a:rPr>
                        <a:t>Tenochtitlan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dirty="0" smtClean="0">
                          <a:ln>
                            <a:noFill/>
                          </a:ln>
                          <a:solidFill>
                            <a:schemeClr val="bg2"/>
                          </a:solidFill>
                          <a:effectLst/>
                          <a:latin typeface="Arial Narrow" pitchFamily="34" charset="0"/>
                        </a:rPr>
                        <a:t>Built capital city over lake </a:t>
                      </a:r>
                      <a:r>
                        <a:rPr kumimoji="0" lang="en-US" sz="1600" b="0" i="0" u="none" strike="noStrike" cap="none" normalizeH="0" baseline="0" dirty="0" err="1" smtClean="0">
                          <a:ln>
                            <a:noFill/>
                          </a:ln>
                          <a:solidFill>
                            <a:schemeClr val="bg2"/>
                          </a:solidFill>
                          <a:effectLst/>
                          <a:latin typeface="Arial Narrow" pitchFamily="34" charset="0"/>
                        </a:rPr>
                        <a:t>Texcoco</a:t>
                      </a:r>
                      <a:endParaRPr kumimoji="0" lang="en-US" sz="1600" b="0" i="0" u="none" strike="noStrike" cap="none" normalizeH="0" baseline="0" dirty="0" smtClean="0">
                        <a:ln>
                          <a:noFill/>
                        </a:ln>
                        <a:solidFill>
                          <a:schemeClr val="bg2"/>
                        </a:solidFill>
                        <a:effectLst/>
                        <a:latin typeface="Arial Narrow"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dirty="0" smtClean="0">
                          <a:ln>
                            <a:noFill/>
                          </a:ln>
                          <a:solidFill>
                            <a:schemeClr val="bg2"/>
                          </a:solidFill>
                          <a:effectLst/>
                          <a:latin typeface="Arial Narrow" pitchFamily="34" charset="0"/>
                        </a:rPr>
                        <a:t>Built aqueducts &amp; causeways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600" b="0" i="0" u="none" strike="noStrike" cap="none" normalizeH="0" baseline="0" dirty="0" smtClean="0">
                        <a:ln>
                          <a:noFill/>
                        </a:ln>
                        <a:solidFill>
                          <a:schemeClr val="bg2"/>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chemeClr val="bg2"/>
                          </a:solidFill>
                          <a:effectLst/>
                          <a:latin typeface="Arial Narrow" pitchFamily="34" charset="0"/>
                        </a:rPr>
                        <a:t>Human sacrifice</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chemeClr val="bg2"/>
                          </a:solidFill>
                          <a:effectLst/>
                          <a:latin typeface="Arial Narrow" pitchFamily="34" charset="0"/>
                        </a:rPr>
                        <a:t>Conquered by Cortez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9EC14"/>
                    </a:solidFill>
                  </a:tcPr>
                </a:tc>
              </a:tr>
              <a:tr h="17514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3600" b="1"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600" b="1" i="0" u="none" strike="noStrike" cap="none" normalizeH="0" baseline="0" dirty="0" smtClean="0">
                          <a:ln>
                            <a:noFill/>
                          </a:ln>
                          <a:solidFill>
                            <a:schemeClr val="bg2"/>
                          </a:solidFill>
                          <a:effectLst/>
                          <a:latin typeface="Arial Narrow" pitchFamily="34" charset="0"/>
                        </a:rPr>
                        <a:t>Inca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400" b="0"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smtClean="0">
                          <a:ln>
                            <a:noFill/>
                          </a:ln>
                          <a:solidFill>
                            <a:schemeClr val="bg2"/>
                          </a:solidFill>
                          <a:effectLst/>
                          <a:latin typeface="Arial Narrow" pitchFamily="34" charset="0"/>
                        </a:rPr>
                        <a:t>Peru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dirty="0" smtClean="0">
                        <a:ln>
                          <a:noFill/>
                        </a:ln>
                        <a:solidFill>
                          <a:schemeClr val="bg2"/>
                        </a:solidFill>
                        <a:effectLst/>
                        <a:latin typeface="Arial Narrow"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bg2"/>
                          </a:solidFill>
                          <a:effectLst/>
                          <a:latin typeface="Arial Narrow" pitchFamily="34" charset="0"/>
                        </a:rPr>
                        <a:t>Cuzco</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800" b="0" i="0" u="none" strike="noStrike" cap="none" normalizeH="0" baseline="0" dirty="0" smtClean="0">
                        <a:ln>
                          <a:noFill/>
                        </a:ln>
                        <a:solidFill>
                          <a:schemeClr val="bg2"/>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smtClean="0">
                          <a:ln>
                            <a:noFill/>
                          </a:ln>
                          <a:solidFill>
                            <a:schemeClr val="bg2"/>
                          </a:solidFill>
                          <a:effectLst/>
                          <a:latin typeface="Arial Narrow" pitchFamily="34" charset="0"/>
                        </a:rPr>
                        <a:t>System of roads, tunnels, &amp; rope bridges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Blip>
                          <a:blip r:embed="rId4"/>
                        </a:buBlip>
                        <a:tabLst/>
                      </a:pPr>
                      <a:r>
                        <a:rPr kumimoji="0" lang="en-US" sz="1600" b="0" i="0" u="none" strike="noStrike" cap="none" normalizeH="0" baseline="0" smtClean="0">
                          <a:ln>
                            <a:noFill/>
                          </a:ln>
                          <a:solidFill>
                            <a:schemeClr val="bg2"/>
                          </a:solidFill>
                          <a:effectLst/>
                          <a:latin typeface="Arial Narrow" pitchFamily="34" charset="0"/>
                        </a:rPr>
                        <a:t>Performed brain surgery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9EC1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400" b="0" i="0" u="none" strike="noStrike" cap="none" normalizeH="0" baseline="0" dirty="0" err="1" smtClean="0">
                          <a:ln>
                            <a:noFill/>
                          </a:ln>
                          <a:solidFill>
                            <a:schemeClr val="bg2"/>
                          </a:solidFill>
                          <a:effectLst/>
                          <a:latin typeface="Arial Narrow" pitchFamily="34" charset="0"/>
                        </a:rPr>
                        <a:t>Pachacuti</a:t>
                      </a:r>
                      <a:r>
                        <a:rPr kumimoji="0" lang="en-US" sz="2400" b="0" i="0" u="none" strike="noStrike" cap="none" normalizeH="0" baseline="0" dirty="0" smtClean="0">
                          <a:ln>
                            <a:noFill/>
                          </a:ln>
                          <a:solidFill>
                            <a:schemeClr val="bg2"/>
                          </a:solidFill>
                          <a:effectLst/>
                          <a:latin typeface="Arial Narrow" pitchFamily="34" charset="0"/>
                        </a:rPr>
                        <a:t>  the Empire Builder</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400" b="0" i="0" u="none" strike="noStrike" cap="none" normalizeH="0" baseline="0" dirty="0" smtClean="0">
                        <a:ln>
                          <a:noFill/>
                        </a:ln>
                        <a:solidFill>
                          <a:schemeClr val="bg2"/>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9EC14"/>
                    </a:solid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6200"/>
                                        </p:tgtEl>
                                        <p:attrNameLst>
                                          <p:attrName>style.visibility</p:attrName>
                                        </p:attrNameLst>
                                      </p:cBhvr>
                                      <p:to>
                                        <p:strVal val="visible"/>
                                      </p:to>
                                    </p:set>
                                    <p:animEffect transition="in" filter="checkerboard(across)">
                                      <p:cBhvr>
                                        <p:cTn id="7" dur="500"/>
                                        <p:tgtEl>
                                          <p:spTgt spid="46200"/>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smtClean="0">
                <a:latin typeface="Tempus Sans ITC" pitchFamily="82" charset="0"/>
              </a:rPr>
              <a:t>Where were the Maya located?</a:t>
            </a:r>
          </a:p>
        </p:txBody>
      </p:sp>
      <p:sp>
        <p:nvSpPr>
          <p:cNvPr id="1028" name="Rectangle 4"/>
          <p:cNvSpPr>
            <a:spLocks noGrp="1" noChangeArrowheads="1"/>
          </p:cNvSpPr>
          <p:nvPr>
            <p:ph type="body" sz="half" idx="2"/>
          </p:nvPr>
        </p:nvSpPr>
        <p:spPr/>
        <p:txBody>
          <a:bodyPr/>
          <a:lstStyle/>
          <a:p>
            <a:pPr eaLnBrk="1" hangingPunct="1">
              <a:buFont typeface="Wingdings" pitchFamily="2" charset="2"/>
              <a:buNone/>
            </a:pPr>
            <a:r>
              <a:rPr lang="en-US" sz="2800" dirty="0" smtClean="0"/>
              <a:t>The Maya were located mainly in the Yucatan Peninsula, and stretched to Belize &amp; Guatemala</a:t>
            </a:r>
          </a:p>
          <a:p>
            <a:pPr eaLnBrk="1" hangingPunct="1">
              <a:buFont typeface="Wingdings" pitchFamily="2" charset="2"/>
              <a:buNone/>
            </a:pPr>
            <a:r>
              <a:rPr lang="en-US" sz="2800" dirty="0" smtClean="0"/>
              <a:t>The civilization began around 1000 B.C. and lasted until 1697 A.D.</a:t>
            </a:r>
          </a:p>
          <a:p>
            <a:pPr eaLnBrk="1" hangingPunct="1">
              <a:buFont typeface="Wingdings" pitchFamily="2" charset="2"/>
              <a:buNone/>
            </a:pPr>
            <a:endParaRPr lang="en-US" sz="2800" dirty="0" smtClean="0"/>
          </a:p>
        </p:txBody>
      </p:sp>
      <p:sp>
        <p:nvSpPr>
          <p:cNvPr id="7172" name="Rectangle 7"/>
          <p:cNvSpPr>
            <a:spLocks noChangeArrowheads="1"/>
          </p:cNvSpPr>
          <p:nvPr/>
        </p:nvSpPr>
        <p:spPr bwMode="auto">
          <a:xfrm>
            <a:off x="-404813" y="446088"/>
            <a:ext cx="9144001" cy="0"/>
          </a:xfrm>
          <a:prstGeom prst="rect">
            <a:avLst/>
          </a:prstGeom>
          <a:noFill/>
          <a:ln w="9525">
            <a:noFill/>
            <a:miter lim="800000"/>
            <a:headEnd/>
            <a:tailEnd/>
          </a:ln>
        </p:spPr>
        <p:txBody>
          <a:bodyPr>
            <a:spAutoFit/>
          </a:bodyPr>
          <a:lstStyle/>
          <a:p>
            <a:endParaRPr lang="en-US"/>
          </a:p>
        </p:txBody>
      </p:sp>
      <p:pic>
        <p:nvPicPr>
          <p:cNvPr id="7173" name="Picture 9" descr="Map: Yucatan Peninsula in Central America"/>
          <p:cNvPicPr>
            <a:picLocks noChangeAspect="1" noChangeArrowheads="1"/>
          </p:cNvPicPr>
          <p:nvPr/>
        </p:nvPicPr>
        <p:blipFill>
          <a:blip r:embed="rId4" cstate="print"/>
          <a:srcRect/>
          <a:stretch>
            <a:fillRect/>
          </a:stretch>
        </p:blipFill>
        <p:spPr bwMode="auto">
          <a:xfrm>
            <a:off x="228600" y="1752600"/>
            <a:ext cx="4191000" cy="44624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wipe(left)">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28">
                                            <p:txEl>
                                              <p:pRg st="0" end="0"/>
                                            </p:txEl>
                                          </p:spTgt>
                                        </p:tgtEl>
                                        <p:attrNameLst>
                                          <p:attrName>style.visibility</p:attrName>
                                        </p:attrNameLst>
                                      </p:cBhvr>
                                      <p:to>
                                        <p:strVal val="visible"/>
                                      </p:to>
                                    </p:set>
                                    <p:anim calcmode="lin" valueType="num">
                                      <p:cBhvr additive="base">
                                        <p:cTn id="12" dur="500" fill="hold"/>
                                        <p:tgtEl>
                                          <p:spTgt spid="10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28">
                                            <p:txEl>
                                              <p:pRg st="1" end="1"/>
                                            </p:txEl>
                                          </p:spTgt>
                                        </p:tgtEl>
                                        <p:attrNameLst>
                                          <p:attrName>style.visibility</p:attrName>
                                        </p:attrNameLst>
                                      </p:cBhvr>
                                      <p:to>
                                        <p:strVal val="visible"/>
                                      </p:to>
                                    </p:set>
                                    <p:anim calcmode="lin" valueType="num">
                                      <p:cBhvr additive="base">
                                        <p:cTn id="18" dur="500" fill="hold"/>
                                        <p:tgtEl>
                                          <p:spTgt spid="102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102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latin typeface="Tempus Sans ITC" pitchFamily="82" charset="0"/>
              </a:rPr>
              <a:t>What was life like for the Maya?</a:t>
            </a:r>
          </a:p>
        </p:txBody>
      </p:sp>
      <p:sp>
        <p:nvSpPr>
          <p:cNvPr id="27652" name="Rectangle 4"/>
          <p:cNvSpPr>
            <a:spLocks noGrp="1" noChangeArrowheads="1"/>
          </p:cNvSpPr>
          <p:nvPr>
            <p:ph type="body" idx="1"/>
          </p:nvPr>
        </p:nvSpPr>
        <p:spPr/>
        <p:txBody>
          <a:bodyPr/>
          <a:lstStyle/>
          <a:p>
            <a:pPr eaLnBrk="1" hangingPunct="1"/>
            <a:r>
              <a:rPr lang="en-US" dirty="0" smtClean="0"/>
              <a:t>Mayan people were farmers</a:t>
            </a:r>
          </a:p>
          <a:p>
            <a:pPr eaLnBrk="1" hangingPunct="1"/>
            <a:r>
              <a:rPr lang="en-US" dirty="0" smtClean="0"/>
              <a:t>Religion played a strong role in society</a:t>
            </a:r>
          </a:p>
          <a:p>
            <a:pPr eaLnBrk="1" hangingPunct="1"/>
            <a:r>
              <a:rPr lang="en-US" dirty="0" smtClean="0"/>
              <a:t>Priests were the highest people in the society</a:t>
            </a:r>
          </a:p>
          <a:p>
            <a:pPr eaLnBrk="1" hangingPunct="1"/>
            <a:r>
              <a:rPr lang="en-US" dirty="0" smtClean="0"/>
              <a:t>Mayan Govt. was a Theocracy(ruled by religious leaders)</a:t>
            </a:r>
          </a:p>
          <a:p>
            <a:pPr eaLnBrk="1" hangingPunct="1"/>
            <a:r>
              <a:rPr lang="en-US" dirty="0" smtClean="0"/>
              <a:t>The Maya worshipped things of nature:</a:t>
            </a:r>
          </a:p>
          <a:p>
            <a:pPr lvl="1" eaLnBrk="1" hangingPunct="1"/>
            <a:r>
              <a:rPr lang="en-US" dirty="0" smtClean="0"/>
              <a:t>Animals, Plants, Sun, Rain</a:t>
            </a:r>
          </a:p>
          <a:p>
            <a:pPr lvl="1" eaLnBrk="1" hangingPunct="1">
              <a:buFontTx/>
              <a:buNone/>
            </a:pPr>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3" name="glas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 calcmode="lin" valueType="num">
                                      <p:cBhvr additive="base">
                                        <p:cTn id="12" dur="500" fill="hold"/>
                                        <p:tgtEl>
                                          <p:spTgt spid="2765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76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652">
                                            <p:txEl>
                                              <p:pRg st="1" end="1"/>
                                            </p:txEl>
                                          </p:spTgt>
                                        </p:tgtEl>
                                        <p:attrNameLst>
                                          <p:attrName>style.visibility</p:attrName>
                                        </p:attrNameLst>
                                      </p:cBhvr>
                                      <p:to>
                                        <p:strVal val="visible"/>
                                      </p:to>
                                    </p:set>
                                    <p:anim calcmode="lin" valueType="num">
                                      <p:cBhvr additive="base">
                                        <p:cTn id="18" dur="500" fill="hold"/>
                                        <p:tgtEl>
                                          <p:spTgt spid="2765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76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652">
                                            <p:txEl>
                                              <p:pRg st="2" end="2"/>
                                            </p:txEl>
                                          </p:spTgt>
                                        </p:tgtEl>
                                        <p:attrNameLst>
                                          <p:attrName>style.visibility</p:attrName>
                                        </p:attrNameLst>
                                      </p:cBhvr>
                                      <p:to>
                                        <p:strVal val="visible"/>
                                      </p:to>
                                    </p:set>
                                    <p:anim calcmode="lin" valueType="num">
                                      <p:cBhvr additive="base">
                                        <p:cTn id="24" dur="500" fill="hold"/>
                                        <p:tgtEl>
                                          <p:spTgt spid="2765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7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7652">
                                            <p:txEl>
                                              <p:pRg st="3" end="3"/>
                                            </p:txEl>
                                          </p:spTgt>
                                        </p:tgtEl>
                                        <p:attrNameLst>
                                          <p:attrName>style.visibility</p:attrName>
                                        </p:attrNameLst>
                                      </p:cBhvr>
                                      <p:to>
                                        <p:strVal val="visible"/>
                                      </p:to>
                                    </p:set>
                                    <p:anim calcmode="lin" valueType="num">
                                      <p:cBhvr additive="base">
                                        <p:cTn id="30" dur="500" fill="hold"/>
                                        <p:tgtEl>
                                          <p:spTgt spid="2765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765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7652">
                                            <p:txEl>
                                              <p:pRg st="4" end="4"/>
                                            </p:txEl>
                                          </p:spTgt>
                                        </p:tgtEl>
                                        <p:attrNameLst>
                                          <p:attrName>style.visibility</p:attrName>
                                        </p:attrNameLst>
                                      </p:cBhvr>
                                      <p:to>
                                        <p:strVal val="visible"/>
                                      </p:to>
                                    </p:set>
                                    <p:anim calcmode="lin" valueType="num">
                                      <p:cBhvr additive="base">
                                        <p:cTn id="36" dur="500" fill="hold"/>
                                        <p:tgtEl>
                                          <p:spTgt spid="2765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7652">
                                            <p:txEl>
                                              <p:pRg st="4" end="4"/>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7652">
                                            <p:txEl>
                                              <p:pRg st="5" end="5"/>
                                            </p:txEl>
                                          </p:spTgt>
                                        </p:tgtEl>
                                        <p:attrNameLst>
                                          <p:attrName>style.visibility</p:attrName>
                                        </p:attrNameLst>
                                      </p:cBhvr>
                                      <p:to>
                                        <p:strVal val="visible"/>
                                      </p:to>
                                    </p:set>
                                    <p:anim calcmode="lin" valueType="num">
                                      <p:cBhvr additive="base">
                                        <p:cTn id="40" dur="500" fill="hold"/>
                                        <p:tgtEl>
                                          <p:spTgt spid="27652">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765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latin typeface="Tempus Sans ITC" pitchFamily="82" charset="0"/>
              </a:rPr>
              <a:t>Accomplishments of the Maya</a:t>
            </a:r>
          </a:p>
        </p:txBody>
      </p:sp>
      <p:sp>
        <p:nvSpPr>
          <p:cNvPr id="28675" name="Rectangle 3"/>
          <p:cNvSpPr>
            <a:spLocks noGrp="1" noChangeArrowheads="1"/>
          </p:cNvSpPr>
          <p:nvPr>
            <p:ph type="body" sz="half" idx="1"/>
          </p:nvPr>
        </p:nvSpPr>
        <p:spPr/>
        <p:txBody>
          <a:bodyPr/>
          <a:lstStyle/>
          <a:p>
            <a:pPr eaLnBrk="1" hangingPunct="1">
              <a:lnSpc>
                <a:spcPct val="90000"/>
              </a:lnSpc>
            </a:pPr>
            <a:r>
              <a:rPr lang="en-US" sz="2800" dirty="0" smtClean="0"/>
              <a:t>Had a system of counting (0-20)</a:t>
            </a:r>
          </a:p>
          <a:p>
            <a:pPr eaLnBrk="1" hangingPunct="1">
              <a:lnSpc>
                <a:spcPct val="90000"/>
              </a:lnSpc>
            </a:pPr>
            <a:r>
              <a:rPr lang="en-US" sz="2800" dirty="0" smtClean="0"/>
              <a:t>Made pyramids and temples</a:t>
            </a:r>
          </a:p>
          <a:p>
            <a:pPr eaLnBrk="1" hangingPunct="1">
              <a:lnSpc>
                <a:spcPct val="90000"/>
              </a:lnSpc>
            </a:pPr>
            <a:r>
              <a:rPr lang="en-US" sz="2800" dirty="0" smtClean="0"/>
              <a:t>Developed a Theocracy (ruled by religious leaders)</a:t>
            </a:r>
          </a:p>
          <a:p>
            <a:pPr eaLnBrk="1" hangingPunct="1">
              <a:lnSpc>
                <a:spcPct val="90000"/>
              </a:lnSpc>
            </a:pPr>
            <a:r>
              <a:rPr lang="en-US" sz="2800" dirty="0" smtClean="0"/>
              <a:t>Practiced astrology-developed a 365 day calendar</a:t>
            </a:r>
          </a:p>
        </p:txBody>
      </p:sp>
      <p:pic>
        <p:nvPicPr>
          <p:cNvPr id="28677" name="Picture 5" descr="C:\WINDOWS\Application Data\Microsoft\Media Catalog\Downloaded Clips\cl0\TN00065_.wmf"/>
          <p:cNvPicPr>
            <a:picLocks noGrp="1" noChangeAspect="1" noChangeArrowheads="1"/>
          </p:cNvPicPr>
          <p:nvPr>
            <p:ph type="clipArt" sz="half" idx="2"/>
          </p:nvPr>
        </p:nvPicPr>
        <p:blipFill>
          <a:blip r:embed="rId4" cstate="print"/>
          <a:srcRect/>
          <a:stretch>
            <a:fillRect/>
          </a:stretch>
        </p:blipFill>
        <p:spPr>
          <a:xfrm>
            <a:off x="4648200" y="2870200"/>
            <a:ext cx="3810000" cy="2336800"/>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box(out)">
                                      <p:cBhvr>
                                        <p:cTn id="7" dur="500"/>
                                        <p:tgtEl>
                                          <p:spTgt spid="2867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dissolve">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defRPr/>
            </a:pPr>
            <a:r>
              <a:rPr lang="en-US" sz="5400" smtClean="0">
                <a:latin typeface="Tempus Sans ITC" pitchFamily="82" charset="0"/>
              </a:rPr>
              <a:t>Tikal was the major city</a:t>
            </a:r>
          </a:p>
        </p:txBody>
      </p:sp>
      <p:pic>
        <p:nvPicPr>
          <p:cNvPr id="10243" name="Picture 287" descr="Tikal, Temple II"/>
          <p:cNvPicPr>
            <a:picLocks noChangeAspect="1" noChangeArrowheads="1"/>
          </p:cNvPicPr>
          <p:nvPr/>
        </p:nvPicPr>
        <p:blipFill>
          <a:blip r:embed="rId3" cstate="print"/>
          <a:srcRect/>
          <a:stretch>
            <a:fillRect/>
          </a:stretch>
        </p:blipFill>
        <p:spPr bwMode="auto">
          <a:xfrm>
            <a:off x="1219200" y="2209800"/>
            <a:ext cx="6858000" cy="3886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Pyramid of the Magician at Uxmal</a:t>
            </a:r>
          </a:p>
        </p:txBody>
      </p:sp>
      <p:pic>
        <p:nvPicPr>
          <p:cNvPr id="11267" name="Picture 2" descr="http://valdosta.edu/~crtaylor/uxmalpyramid.jpg"/>
          <p:cNvPicPr>
            <a:picLocks noChangeAspect="1" noChangeArrowheads="1"/>
          </p:cNvPicPr>
          <p:nvPr/>
        </p:nvPicPr>
        <p:blipFill>
          <a:blip r:embed="rId3" cstate="print"/>
          <a:srcRect/>
          <a:stretch>
            <a:fillRect/>
          </a:stretch>
        </p:blipFill>
        <p:spPr bwMode="auto">
          <a:xfrm>
            <a:off x="685800" y="2438400"/>
            <a:ext cx="7070725" cy="3657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This is  a  five terraced Pyramid in Tula.</a:t>
            </a:r>
          </a:p>
        </p:txBody>
      </p:sp>
      <p:pic>
        <p:nvPicPr>
          <p:cNvPr id="12291" name="Picture 2" descr="http://valdosta.edu/~crtaylor/tula2.jpg"/>
          <p:cNvPicPr>
            <a:picLocks noChangeAspect="1" noChangeArrowheads="1"/>
          </p:cNvPicPr>
          <p:nvPr/>
        </p:nvPicPr>
        <p:blipFill>
          <a:blip r:embed="rId3" cstate="print"/>
          <a:srcRect/>
          <a:stretch>
            <a:fillRect/>
          </a:stretch>
        </p:blipFill>
        <p:spPr bwMode="auto">
          <a:xfrm>
            <a:off x="1219200" y="2286000"/>
            <a:ext cx="6872288" cy="4114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33400"/>
            <a:ext cx="4648200" cy="1143000"/>
          </a:xfrm>
        </p:spPr>
        <p:txBody>
          <a:bodyPr/>
          <a:lstStyle/>
          <a:p>
            <a:pPr eaLnBrk="1" hangingPunct="1">
              <a:defRPr/>
            </a:pPr>
            <a:r>
              <a:rPr lang="en-US" dirty="0" smtClean="0"/>
              <a:t>Theocracy:</a:t>
            </a:r>
          </a:p>
        </p:txBody>
      </p:sp>
      <p:pic>
        <p:nvPicPr>
          <p:cNvPr id="13315" name="Picture 2" descr="http://valdosta.edu/~crtaylor/masks.gif"/>
          <p:cNvPicPr>
            <a:picLocks noChangeAspect="1" noChangeArrowheads="1"/>
          </p:cNvPicPr>
          <p:nvPr/>
        </p:nvPicPr>
        <p:blipFill>
          <a:blip r:embed="rId3" cstate="print"/>
          <a:srcRect/>
          <a:stretch>
            <a:fillRect/>
          </a:stretch>
        </p:blipFill>
        <p:spPr bwMode="auto">
          <a:xfrm>
            <a:off x="0" y="2743200"/>
            <a:ext cx="2514600" cy="2500313"/>
          </a:xfrm>
          <a:prstGeom prst="rect">
            <a:avLst/>
          </a:prstGeom>
          <a:noFill/>
          <a:ln w="9525">
            <a:noFill/>
            <a:miter lim="800000"/>
            <a:headEnd/>
            <a:tailEnd/>
          </a:ln>
        </p:spPr>
      </p:pic>
      <p:pic>
        <p:nvPicPr>
          <p:cNvPr id="13316" name="Picture 4" descr="http://valdosta.edu/~crtaylor/monkey.gif"/>
          <p:cNvPicPr>
            <a:picLocks noChangeAspect="1" noChangeArrowheads="1"/>
          </p:cNvPicPr>
          <p:nvPr/>
        </p:nvPicPr>
        <p:blipFill>
          <a:blip r:embed="rId4" cstate="print"/>
          <a:srcRect/>
          <a:stretch>
            <a:fillRect/>
          </a:stretch>
        </p:blipFill>
        <p:spPr bwMode="auto">
          <a:xfrm>
            <a:off x="5641975" y="1905000"/>
            <a:ext cx="3502025" cy="3581400"/>
          </a:xfrm>
          <a:prstGeom prst="rect">
            <a:avLst/>
          </a:prstGeom>
          <a:noFill/>
          <a:ln w="9525">
            <a:noFill/>
            <a:miter lim="800000"/>
            <a:headEnd/>
            <a:tailEnd/>
          </a:ln>
        </p:spPr>
      </p:pic>
      <p:pic>
        <p:nvPicPr>
          <p:cNvPr id="13317" name="Picture 6" descr="http://valdosta.edu/~crtaylor/jade.gif"/>
          <p:cNvPicPr>
            <a:picLocks noChangeAspect="1" noChangeArrowheads="1"/>
          </p:cNvPicPr>
          <p:nvPr/>
        </p:nvPicPr>
        <p:blipFill>
          <a:blip r:embed="rId5" cstate="print"/>
          <a:srcRect/>
          <a:stretch>
            <a:fillRect/>
          </a:stretch>
        </p:blipFill>
        <p:spPr bwMode="auto">
          <a:xfrm>
            <a:off x="533400" y="533400"/>
            <a:ext cx="2497138" cy="1828800"/>
          </a:xfrm>
          <a:prstGeom prst="rect">
            <a:avLst/>
          </a:prstGeom>
          <a:noFill/>
          <a:ln w="9525">
            <a:noFill/>
            <a:miter lim="800000"/>
            <a:headEnd/>
            <a:tailEnd/>
          </a:ln>
        </p:spPr>
      </p:pic>
      <p:sp>
        <p:nvSpPr>
          <p:cNvPr id="13318" name="TextBox 5"/>
          <p:cNvSpPr txBox="1">
            <a:spLocks noChangeArrowheads="1"/>
          </p:cNvSpPr>
          <p:nvPr/>
        </p:nvSpPr>
        <p:spPr bwMode="auto">
          <a:xfrm>
            <a:off x="2971800" y="1600200"/>
            <a:ext cx="3124200" cy="4894263"/>
          </a:xfrm>
          <a:prstGeom prst="rect">
            <a:avLst/>
          </a:prstGeom>
          <a:noFill/>
          <a:ln w="9525">
            <a:noFill/>
            <a:miter lim="800000"/>
            <a:headEnd/>
            <a:tailEnd/>
          </a:ln>
        </p:spPr>
        <p:txBody>
          <a:bodyPr>
            <a:spAutoFit/>
          </a:bodyPr>
          <a:lstStyle/>
          <a:p>
            <a:r>
              <a:rPr lang="en-US" dirty="0"/>
              <a:t>This is a photo of the </a:t>
            </a:r>
            <a:r>
              <a:rPr lang="en-US" dirty="0" err="1"/>
              <a:t>Cenote</a:t>
            </a:r>
            <a:r>
              <a:rPr lang="en-US" dirty="0"/>
              <a:t> of Sacrifice at the ancient Maya city of </a:t>
            </a:r>
            <a:r>
              <a:rPr lang="en-US" dirty="0" err="1"/>
              <a:t>Chichén</a:t>
            </a:r>
            <a:r>
              <a:rPr lang="en-US" dirty="0"/>
              <a:t> </a:t>
            </a:r>
            <a:r>
              <a:rPr lang="en-US" dirty="0" err="1"/>
              <a:t>Itzá</a:t>
            </a:r>
            <a:r>
              <a:rPr lang="en-US" dirty="0"/>
              <a:t> in Yucatan, Mexico. The priest would throw precious items into the water as a sacrifice to the gods. The items were found when the site was dredged by Edward Thompson in 1904.</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3153</TotalTime>
  <Words>942</Words>
  <Application>Microsoft Office PowerPoint</Application>
  <PresentationFormat>On-screen Show (4:3)</PresentationFormat>
  <Paragraphs>136</Paragraphs>
  <Slides>26</Slides>
  <Notes>22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Construction</vt:lpstr>
      <vt:lpstr>THE PRE-COLUMBIAN CIVILIZATIONS</vt:lpstr>
      <vt:lpstr>THE MAYAN CIVILIZATION</vt:lpstr>
      <vt:lpstr>Where were the Maya located?</vt:lpstr>
      <vt:lpstr>What was life like for the Maya?</vt:lpstr>
      <vt:lpstr>Accomplishments of the Maya</vt:lpstr>
      <vt:lpstr>Tikal was the major city</vt:lpstr>
      <vt:lpstr>Pyramid of the Magician at Uxmal</vt:lpstr>
      <vt:lpstr>This is  a  five terraced Pyramid in Tula.</vt:lpstr>
      <vt:lpstr>Theocracy:</vt:lpstr>
      <vt:lpstr>Mayan Calendar…</vt:lpstr>
      <vt:lpstr>Mayan Mysteries</vt:lpstr>
      <vt:lpstr>THE AZTECS</vt:lpstr>
      <vt:lpstr>Where were the Aztecs located</vt:lpstr>
      <vt:lpstr>How was Aztec society structured?</vt:lpstr>
      <vt:lpstr>Human Sacrifices </vt:lpstr>
      <vt:lpstr>Tenochtitlan</vt:lpstr>
      <vt:lpstr>Tenochtitlan</vt:lpstr>
      <vt:lpstr>The legend of Tenochtitlan</vt:lpstr>
      <vt:lpstr>PowerPoint Presentation</vt:lpstr>
      <vt:lpstr>THE INCA</vt:lpstr>
      <vt:lpstr>Where were the Inca located?</vt:lpstr>
      <vt:lpstr>THE SUPREME RULER</vt:lpstr>
      <vt:lpstr>Cuzco, the holy city</vt:lpstr>
      <vt:lpstr>Inca</vt:lpstr>
      <vt:lpstr>Accomplishments of the Inca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PRE-COLUMBIAN CIVILIZATIONS</dc:title>
  <dc:creator>Unknown User</dc:creator>
  <cp:lastModifiedBy>Frontier1</cp:lastModifiedBy>
  <cp:revision>64</cp:revision>
  <cp:lastPrinted>1601-01-01T00:00:00Z</cp:lastPrinted>
  <dcterms:created xsi:type="dcterms:W3CDTF">2002-10-07T00:47:39Z</dcterms:created>
  <dcterms:modified xsi:type="dcterms:W3CDTF">2013-10-22T21:12:28Z</dcterms:modified>
</cp:coreProperties>
</file>